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  <p:sldMasterId id="2147483768" r:id="rId2"/>
  </p:sldMasterIdLst>
  <p:notesMasterIdLst>
    <p:notesMasterId r:id="rId23"/>
  </p:notesMasterIdLst>
  <p:sldIdLst>
    <p:sldId id="287" r:id="rId3"/>
    <p:sldId id="288" r:id="rId4"/>
    <p:sldId id="335" r:id="rId5"/>
    <p:sldId id="289" r:id="rId6"/>
    <p:sldId id="290" r:id="rId7"/>
    <p:sldId id="314" r:id="rId8"/>
    <p:sldId id="315" r:id="rId9"/>
    <p:sldId id="322" r:id="rId10"/>
    <p:sldId id="297" r:id="rId11"/>
    <p:sldId id="336" r:id="rId12"/>
    <p:sldId id="331" r:id="rId13"/>
    <p:sldId id="332" r:id="rId14"/>
    <p:sldId id="337" r:id="rId15"/>
    <p:sldId id="333" r:id="rId16"/>
    <p:sldId id="291" r:id="rId17"/>
    <p:sldId id="341" r:id="rId18"/>
    <p:sldId id="339" r:id="rId19"/>
    <p:sldId id="327" r:id="rId20"/>
    <p:sldId id="328" r:id="rId21"/>
    <p:sldId id="334" r:id="rId2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34555" autoAdjust="0"/>
    <p:restoredTop sz="94622" autoAdjust="0"/>
  </p:normalViewPr>
  <p:slideViewPr>
    <p:cSldViewPr>
      <p:cViewPr varScale="1">
        <p:scale>
          <a:sx n="100" d="100"/>
          <a:sy n="100" d="100"/>
        </p:scale>
        <p:origin x="114" y="12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heme" Target="theme/theme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.xlsx"/><Relationship Id="rId1" Type="http://schemas.openxmlformats.org/officeDocument/2006/relationships/themeOverride" Target="../theme/themeOverrid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42"/>
    </mc:Choice>
    <mc:Fallback>
      <c:style val="4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/>
            </a:pPr>
            <a:r>
              <a:rPr lang="sr-Latn-RS" sz="2400" dirty="0"/>
              <a:t>ZASTUPLJENOST</a:t>
            </a:r>
            <a:endParaRPr lang="en-US" sz="2400" dirty="0"/>
          </a:p>
        </c:rich>
      </c:tx>
      <c:overlay val="0"/>
    </c:title>
    <c:autoTitleDeleted val="0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explosion val="1"/>
            <c:spPr>
              <a:solidFill>
                <a:srgbClr val="FF0000"/>
              </a:solidFill>
            </c:spPr>
            <c:extLst>
              <c:ext xmlns:c16="http://schemas.microsoft.com/office/drawing/2014/chart" uri="{C3380CC4-5D6E-409C-BE32-E72D297353CC}">
                <c16:uniqueId val="{00000001-34FD-467C-A111-6D1A74B83667}"/>
              </c:ext>
            </c:extLst>
          </c:dPt>
          <c:dPt>
            <c:idx val="1"/>
            <c:bubble3D val="0"/>
            <c:spPr>
              <a:solidFill>
                <a:srgbClr val="FFFF00"/>
              </a:solidFill>
            </c:spPr>
            <c:extLst>
              <c:ext xmlns:c16="http://schemas.microsoft.com/office/drawing/2014/chart" uri="{C3380CC4-5D6E-409C-BE32-E72D297353CC}">
                <c16:uniqueId val="{00000003-34FD-467C-A111-6D1A74B83667}"/>
              </c:ext>
            </c:extLst>
          </c:dPt>
          <c:dPt>
            <c:idx val="2"/>
            <c:bubble3D val="0"/>
            <c:spPr>
              <a:solidFill>
                <a:srgbClr val="00B0F0"/>
              </a:solidFill>
            </c:spPr>
            <c:extLst>
              <c:ext xmlns:c16="http://schemas.microsoft.com/office/drawing/2014/chart" uri="{C3380CC4-5D6E-409C-BE32-E72D297353CC}">
                <c16:uniqueId val="{00000005-34FD-467C-A111-6D1A74B83667}"/>
              </c:ext>
            </c:extLst>
          </c:dPt>
          <c:dPt>
            <c:idx val="3"/>
            <c:bubble3D val="0"/>
            <c:spPr>
              <a:solidFill>
                <a:srgbClr val="60B5CC">
                  <a:lumMod val="40000"/>
                  <a:lumOff val="60000"/>
                </a:srgbClr>
              </a:solidFill>
            </c:spPr>
            <c:extLst>
              <c:ext xmlns:c16="http://schemas.microsoft.com/office/drawing/2014/chart" uri="{C3380CC4-5D6E-409C-BE32-E72D297353CC}">
                <c16:uniqueId val="{00000007-34FD-467C-A111-6D1A74B83667}"/>
              </c:ext>
            </c:extLst>
          </c:dPt>
          <c:dLbls>
            <c:dLbl>
              <c:idx val="0"/>
              <c:layout>
                <c:manualLayout>
                  <c:x val="-0.1382197190628949"/>
                  <c:y val="-2.2505309691470448E-2"/>
                </c:manualLayout>
              </c:layout>
              <c:spPr/>
              <c:txPr>
                <a:bodyPr/>
                <a:lstStyle/>
                <a:p>
                  <a:pPr>
                    <a:defRPr sz="2400" b="1">
                      <a:solidFill>
                        <a:schemeClr val="bg1"/>
                      </a:solidFill>
                    </a:defRPr>
                  </a:pPr>
                  <a:endParaRPr lang="en-US"/>
                </a:p>
              </c:txPr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34FD-467C-A111-6D1A74B83667}"/>
                </c:ext>
              </c:extLst>
            </c:dLbl>
            <c:dLbl>
              <c:idx val="1"/>
              <c:layout>
                <c:manualLayout>
                  <c:x val="7.9673981724506654E-2"/>
                  <c:y val="-0.15804516885629516"/>
                </c:manualLayout>
              </c:layout>
              <c:spPr/>
              <c:txPr>
                <a:bodyPr/>
                <a:lstStyle/>
                <a:p>
                  <a:pPr>
                    <a:defRPr sz="2400" b="1">
                      <a:solidFill>
                        <a:schemeClr val="tx1"/>
                      </a:solidFill>
                    </a:defRPr>
                  </a:pPr>
                  <a:endParaRPr lang="en-US"/>
                </a:p>
              </c:txPr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34FD-467C-A111-6D1A74B83667}"/>
                </c:ext>
              </c:extLst>
            </c:dLbl>
            <c:dLbl>
              <c:idx val="2"/>
              <c:layout>
                <c:manualLayout>
                  <c:x val="0.10676812967823467"/>
                  <c:y val="2.3328271337393739E-2"/>
                </c:manualLayout>
              </c:layout>
              <c:spPr/>
              <c:txPr>
                <a:bodyPr/>
                <a:lstStyle/>
                <a:p>
                  <a:pPr>
                    <a:defRPr sz="2400" b="1">
                      <a:solidFill>
                        <a:schemeClr val="tx1"/>
                      </a:solidFill>
                    </a:defRPr>
                  </a:pPr>
                  <a:endParaRPr lang="en-US"/>
                </a:p>
              </c:txPr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34FD-467C-A111-6D1A74B83667}"/>
                </c:ext>
              </c:extLst>
            </c:dLbl>
            <c:dLbl>
              <c:idx val="3"/>
              <c:layout>
                <c:manualLayout>
                  <c:x val="7.1285724701079037E-2"/>
                  <c:y val="0.15578532093234398"/>
                </c:manualLayout>
              </c:layout>
              <c:spPr/>
              <c:txPr>
                <a:bodyPr/>
                <a:lstStyle/>
                <a:p>
                  <a:pPr>
                    <a:defRPr sz="2400" b="1">
                      <a:solidFill>
                        <a:schemeClr val="tx1"/>
                      </a:solidFill>
                    </a:defRPr>
                  </a:pPr>
                  <a:endParaRPr lang="en-US"/>
                </a:p>
              </c:txPr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34FD-467C-A111-6D1A74B83667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2400">
                    <a:solidFill>
                      <a:schemeClr val="tx1"/>
                    </a:solidFill>
                  </a:defRPr>
                </a:pPr>
                <a:endParaRPr lang="en-US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Sheet1!$A$2:$A$5</c:f>
              <c:strCache>
                <c:ptCount val="4"/>
                <c:pt idx="0">
                  <c:v>usmeni ispit</c:v>
                </c:pt>
                <c:pt idx="1">
                  <c:v>seminarski/kolokvijum</c:v>
                </c:pt>
                <c:pt idx="2">
                  <c:v>predavanja</c:v>
                </c:pt>
                <c:pt idx="3">
                  <c:v>zadaci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50</c:v>
                </c:pt>
                <c:pt idx="1">
                  <c:v>20</c:v>
                </c:pt>
                <c:pt idx="2">
                  <c:v>15</c:v>
                </c:pt>
                <c:pt idx="3">
                  <c:v>15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34FD-467C-A111-6D1A74B83667}"/>
            </c:ext>
          </c:extLst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</c:pieChart>
      <c:spPr>
        <a:solidFill>
          <a:schemeClr val="tx1"/>
        </a:solidFill>
      </c:spPr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2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6925B0-922F-4828-84EB-0DF837AA9F0B}" type="datetimeFigureOut">
              <a:rPr lang="en-US" smtClean="0"/>
              <a:t>2/14/2026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ECB385E-408D-4944-8CAD-49125B1CF0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93667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CB385E-408D-4944-8CAD-49125B1CF0DC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73253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1" y="0"/>
            <a:ext cx="12191999" cy="513543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3355848"/>
            <a:ext cx="10769600" cy="1673352"/>
          </a:xfr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1828800"/>
            <a:ext cx="10769600" cy="1499616"/>
          </a:xfrm>
        </p:spPr>
        <p:txBody>
          <a:bodyPr lIns="118872" tIns="0" rIns="45720" bIns="0" anchor="b"/>
          <a:lstStyle>
            <a:lvl1pPr marL="0" indent="0" algn="l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r>
              <a:rPr kumimoji="0"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2/14/2026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Rectangle 9"/>
          <p:cNvSpPr/>
          <p:nvPr/>
        </p:nvSpPr>
        <p:spPr bwMode="invGray">
          <a:xfrm>
            <a:off x="0" y="5128334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2/14/2026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invGray">
          <a:xfrm>
            <a:off x="8798560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108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8" name="Rectangle 7"/>
          <p:cNvSpPr/>
          <p:nvPr/>
        </p:nvSpPr>
        <p:spPr bwMode="ltGray">
          <a:xfrm>
            <a:off x="8863584" y="0"/>
            <a:ext cx="3352801" cy="685800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042400" y="274641"/>
            <a:ext cx="2540000" cy="5851525"/>
          </a:xfrm>
        </p:spPr>
        <p:txBody>
          <a:bodyPr vert="eaVert"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304801"/>
            <a:ext cx="8026400" cy="5851525"/>
          </a:xfrm>
        </p:spPr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2/14/2026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520796" y="6377460"/>
            <a:ext cx="5115205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1" y="0"/>
            <a:ext cx="12191999" cy="513543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3355848"/>
            <a:ext cx="10769600" cy="1673352"/>
          </a:xfr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1828800"/>
            <a:ext cx="10769600" cy="1499616"/>
          </a:xfrm>
        </p:spPr>
        <p:txBody>
          <a:bodyPr lIns="118872" tIns="0" rIns="45720" bIns="0" anchor="b"/>
          <a:lstStyle>
            <a:lvl1pPr marL="0" indent="0" algn="l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r>
              <a:rPr kumimoji="0"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2/14/2026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10" name="Rectangle 9"/>
          <p:cNvSpPr/>
          <p:nvPr/>
        </p:nvSpPr>
        <p:spPr bwMode="invGray">
          <a:xfrm>
            <a:off x="0" y="5128334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65224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55448"/>
            <a:ext cx="10972800" cy="1252728"/>
          </a:xfrm>
        </p:spPr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2/14/2026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694190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0" y="1"/>
            <a:ext cx="12192000" cy="260252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12" name="Rectangle 11"/>
          <p:cNvSpPr/>
          <p:nvPr/>
        </p:nvSpPr>
        <p:spPr bwMode="invGray">
          <a:xfrm>
            <a:off x="0" y="2602520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9744" y="118872"/>
            <a:ext cx="10684256" cy="1636776"/>
          </a:xfrm>
        </p:spPr>
        <p:txBody>
          <a:bodyPr vert="horz" lIns="91440" tIns="0" rIns="91440" bIns="0" rtlCol="0" anchor="b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 cap="none" baseline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87552" y="1828800"/>
            <a:ext cx="10696448" cy="685800"/>
          </a:xfrm>
        </p:spPr>
        <p:txBody>
          <a:bodyPr lIns="146304" tIns="0" rIns="45720" bIns="0"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2/14/2026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76644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773936"/>
            <a:ext cx="5384800" cy="4623816"/>
          </a:xfrm>
        </p:spPr>
        <p:txBody>
          <a:bodyPr lIns="9144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773936"/>
            <a:ext cx="5384800" cy="462381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2/14/2026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596257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98988"/>
            <a:ext cx="5386917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449512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698988"/>
            <a:ext cx="5389033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449512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2/14/2026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865880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2/14/2026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962119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2/14/2026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236830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3784" y="152400"/>
            <a:ext cx="3364992" cy="978408"/>
          </a:xfrm>
        </p:spPr>
        <p:txBody>
          <a:bodyPr vert="horz" lIns="73152" rIns="45720" bIns="0" rtlCol="0" anchor="b">
            <a:normAutofit/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25837" y="1743134"/>
            <a:ext cx="7894188" cy="45588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3784" y="1730018"/>
            <a:ext cx="329184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2/14/2026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12" name="Rectangle 11"/>
          <p:cNvSpPr/>
          <p:nvPr/>
        </p:nvSpPr>
        <p:spPr bwMode="invGray">
          <a:xfrm>
            <a:off x="3807649" y="0"/>
            <a:ext cx="6096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 bwMode="invGray">
          <a:xfrm>
            <a:off x="3807649" y="0"/>
            <a:ext cx="6096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53739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55448"/>
            <a:ext cx="10972800" cy="1252728"/>
          </a:xfrm>
        </p:spPr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2/14/2026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6" y="155448"/>
            <a:ext cx="3366867" cy="978408"/>
          </a:xfrm>
        </p:spPr>
        <p:txBody>
          <a:bodyPr lIns="73152" bIns="0" anchor="b"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71741" y="1484808"/>
            <a:ext cx="8329863" cy="5373192"/>
          </a:xfrm>
          <a:solidFill>
            <a:schemeClr val="bg2">
              <a:shade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  <a:extLst/>
          </a:lstStyle>
          <a:p>
            <a:r>
              <a:rPr kumimoji="0" lang="en-US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19456" y="1728216"/>
            <a:ext cx="329184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219456" y="1170432"/>
            <a:ext cx="3364992" cy="201168"/>
          </a:xfrm>
        </p:spPr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2/14/2026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3807649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 bwMode="invGray">
          <a:xfrm>
            <a:off x="3807649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47744" y="1170432"/>
            <a:ext cx="6925056" cy="201168"/>
          </a:xfrm>
        </p:spPr>
        <p:txBody>
          <a:bodyPr/>
          <a:lstStyle>
            <a:lvl1pPr>
              <a:defRPr>
                <a:solidFill>
                  <a:schemeClr val="bg1">
                    <a:shade val="50000"/>
                  </a:schemeClr>
                </a:solidFill>
              </a:defRPr>
            </a:lvl1pPr>
          </a:lstStyle>
          <a:p>
            <a:endParaRPr lang="en-US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1119104" y="1170432"/>
            <a:ext cx="978485" cy="201168"/>
          </a:xfrm>
        </p:spPr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468613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2/14/2026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197459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invGray">
          <a:xfrm>
            <a:off x="8798560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108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 bwMode="ltGray">
          <a:xfrm>
            <a:off x="8863584" y="0"/>
            <a:ext cx="3352801" cy="685800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042400" y="274641"/>
            <a:ext cx="2540000" cy="5851525"/>
          </a:xfrm>
        </p:spPr>
        <p:txBody>
          <a:bodyPr vert="eaVert"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304801"/>
            <a:ext cx="8026400" cy="5851525"/>
          </a:xfrm>
        </p:spPr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2/14/2026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520796" y="6377460"/>
            <a:ext cx="5115205" cy="365125"/>
          </a:xfrm>
        </p:spPr>
        <p:txBody>
          <a:bodyPr/>
          <a:lstStyle/>
          <a:p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13337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0" y="1"/>
            <a:ext cx="12192000" cy="260252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12" name="Rectangle 11"/>
          <p:cNvSpPr/>
          <p:nvPr/>
        </p:nvSpPr>
        <p:spPr bwMode="invGray">
          <a:xfrm>
            <a:off x="0" y="2602520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9744" y="118872"/>
            <a:ext cx="10684256" cy="1636776"/>
          </a:xfrm>
        </p:spPr>
        <p:txBody>
          <a:bodyPr vert="horz" lIns="91440" tIns="0" rIns="91440" bIns="0" rtlCol="0" anchor="b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 cap="none" baseline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87552" y="1828800"/>
            <a:ext cx="10696448" cy="685800"/>
          </a:xfrm>
        </p:spPr>
        <p:txBody>
          <a:bodyPr lIns="146304" tIns="0" rIns="45720" bIns="0"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2/14/2026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773936"/>
            <a:ext cx="5384800" cy="4623816"/>
          </a:xfrm>
        </p:spPr>
        <p:txBody>
          <a:bodyPr lIns="9144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773936"/>
            <a:ext cx="5384800" cy="462381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2/14/2026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98988"/>
            <a:ext cx="5386917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449512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698988"/>
            <a:ext cx="5389033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449512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2/14/2026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2/14/2026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2/14/2026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3784" y="152400"/>
            <a:ext cx="3364992" cy="978408"/>
          </a:xfrm>
        </p:spPr>
        <p:txBody>
          <a:bodyPr vert="horz" lIns="73152" rIns="45720" bIns="0" rtlCol="0" anchor="b">
            <a:normAutofit/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25837" y="1743134"/>
            <a:ext cx="7894188" cy="45588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3784" y="1730018"/>
            <a:ext cx="329184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2/14/2026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Rectangle 11"/>
          <p:cNvSpPr/>
          <p:nvPr/>
        </p:nvSpPr>
        <p:spPr bwMode="invGray">
          <a:xfrm>
            <a:off x="3807649" y="0"/>
            <a:ext cx="6096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9" name="Rectangle 8"/>
          <p:cNvSpPr/>
          <p:nvPr/>
        </p:nvSpPr>
        <p:spPr bwMode="invGray">
          <a:xfrm>
            <a:off x="3807649" y="0"/>
            <a:ext cx="6096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6" y="155448"/>
            <a:ext cx="3366867" cy="978408"/>
          </a:xfrm>
        </p:spPr>
        <p:txBody>
          <a:bodyPr lIns="73152" bIns="0" anchor="b"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71741" y="1484808"/>
            <a:ext cx="8329863" cy="5373192"/>
          </a:xfrm>
          <a:solidFill>
            <a:schemeClr val="bg2">
              <a:shade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  <a:extLst/>
          </a:lstStyle>
          <a:p>
            <a:r>
              <a:rPr kumimoji="0" lang="en-US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19456" y="1728216"/>
            <a:ext cx="329184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219456" y="1170432"/>
            <a:ext cx="3364992" cy="201168"/>
          </a:xfr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2/14/2026</a:t>
            </a:fld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3807649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9" name="Rectangle 8"/>
          <p:cNvSpPr/>
          <p:nvPr/>
        </p:nvSpPr>
        <p:spPr bwMode="invGray">
          <a:xfrm>
            <a:off x="3807649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47744" y="1170432"/>
            <a:ext cx="6925056" cy="201168"/>
          </a:xfrm>
        </p:spPr>
        <p:txBody>
          <a:bodyPr/>
          <a:lstStyle>
            <a:lvl1pPr>
              <a:defRPr>
                <a:solidFill>
                  <a:schemeClr val="bg1">
                    <a:shade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1119104" y="1170432"/>
            <a:ext cx="978485" cy="201168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 bwMode="invGray">
          <a:xfrm>
            <a:off x="0" y="1435895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7" name="Rectangle 6"/>
          <p:cNvSpPr/>
          <p:nvPr/>
        </p:nvSpPr>
        <p:spPr bwMode="ltGray">
          <a:xfrm>
            <a:off x="1" y="1"/>
            <a:ext cx="12191999" cy="143373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152400"/>
            <a:ext cx="10972800" cy="1251062"/>
          </a:xfrm>
          <a:prstGeom prst="rect">
            <a:avLst/>
          </a:prstGeom>
        </p:spPr>
        <p:txBody>
          <a:bodyPr vert="horz" lIns="91440" rIns="45720" rtlCol="0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775192"/>
            <a:ext cx="10972800" cy="4625609"/>
          </a:xfrm>
          <a:prstGeom prst="rect">
            <a:avLst/>
          </a:prstGeom>
        </p:spPr>
        <p:txBody>
          <a:bodyPr vert="horz" lIns="54864" tIns="91440" rtlCol="0">
            <a:normAutofit/>
          </a:bodyPr>
          <a:lstStyle/>
          <a:p>
            <a:pPr lvl="0" eaLnBrk="1" latinLnBrk="0" hangingPunct="1"/>
            <a:r>
              <a:rPr kumimoji="0" lang="en-US"/>
              <a:t>Click to edit Master text styles</a:t>
            </a:r>
          </a:p>
          <a:p>
            <a:pPr lvl="1" eaLnBrk="1" latinLnBrk="0" hangingPunct="1"/>
            <a:r>
              <a:rPr kumimoji="0" lang="en-US"/>
              <a:t>Second level</a:t>
            </a:r>
          </a:p>
          <a:p>
            <a:pPr lvl="2" eaLnBrk="1" latinLnBrk="0" hangingPunct="1"/>
            <a:r>
              <a:rPr kumimoji="0" lang="en-US"/>
              <a:t>Third level</a:t>
            </a:r>
          </a:p>
          <a:p>
            <a:pPr lvl="3" eaLnBrk="1" latinLnBrk="0" hangingPunct="1"/>
            <a:r>
              <a:rPr kumimoji="0" lang="en-US"/>
              <a:t>Fourth level</a:t>
            </a:r>
          </a:p>
          <a:p>
            <a:pPr lvl="4" eaLnBrk="1" latinLnBrk="0" hangingPunct="1"/>
            <a:r>
              <a:rPr kumimoji="0"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476999"/>
            <a:ext cx="2844800" cy="274320"/>
          </a:xfrm>
          <a:prstGeom prst="rect">
            <a:avLst/>
          </a:prstGeom>
        </p:spPr>
        <p:txBody>
          <a:bodyPr vert="horz" lIns="109728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1D8BD707-D9CF-40AE-B4C6-C98DA3205C09}" type="datetimeFigureOut">
              <a:rPr lang="en-US" smtClean="0"/>
              <a:pPr/>
              <a:t>2/14/2026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20796" y="6476999"/>
            <a:ext cx="7343625" cy="274320"/>
          </a:xfrm>
          <a:prstGeom prst="rect">
            <a:avLst/>
          </a:prstGeom>
        </p:spPr>
        <p:txBody>
          <a:bodyPr vert="horz" lIns="45720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939195" y="6476999"/>
            <a:ext cx="978485" cy="274320"/>
          </a:xfrm>
          <a:prstGeom prst="rect">
            <a:avLst/>
          </a:prstGeom>
        </p:spPr>
        <p:txBody>
          <a:bodyPr vert="horz" bIns="0" rtlCol="0" anchor="b"/>
          <a:lstStyle>
            <a:lvl1pPr algn="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l" rtl="0" eaLnBrk="1" latinLnBrk="0" hangingPunct="1">
        <a:spcBef>
          <a:spcPct val="0"/>
        </a:spcBef>
        <a:buNone/>
        <a:defRPr kumimoji="0" sz="4500" b="1" kern="1200">
          <a:solidFill>
            <a:schemeClr val="accent1">
              <a:satMod val="150000"/>
            </a:schemeClr>
          </a:solidFill>
          <a:effectLst/>
          <a:latin typeface="+mj-lt"/>
          <a:ea typeface="+mj-ea"/>
          <a:cs typeface="+mj-cs"/>
        </a:defRPr>
      </a:lvl1pPr>
      <a:extLst/>
    </p:titleStyle>
    <p:bodyStyle>
      <a:lvl1pPr marL="438912" indent="-320040" algn="l" rtl="0" eaLnBrk="1" latinLnBrk="0" hangingPunct="1">
        <a:spcBef>
          <a:spcPts val="0"/>
        </a:spcBef>
        <a:buClr>
          <a:schemeClr val="accent1"/>
        </a:buClr>
        <a:buSzPct val="80000"/>
        <a:buFont typeface="Wingdings 2"/>
        <a:buChar char="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1520" indent="-27432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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3"/>
        </a:buClr>
        <a:buFont typeface="Arial"/>
        <a:buChar char="▪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16152" indent="-182880" algn="l" rtl="0" eaLnBrk="1" latinLnBrk="0" hangingPunct="1">
        <a:spcBef>
          <a:spcPct val="20000"/>
        </a:spcBef>
        <a:buClr>
          <a:schemeClr val="accent4"/>
        </a:buClr>
        <a:buFont typeface="Arial"/>
        <a:buChar char="▪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26464" indent="-182880" algn="l" rtl="0" eaLnBrk="1" latinLnBrk="0" hangingPunct="1">
        <a:spcBef>
          <a:spcPct val="20000"/>
        </a:spcBef>
        <a:buClr>
          <a:schemeClr val="accent5"/>
        </a:buClr>
        <a:buFont typeface="Wingdings 3"/>
        <a:buChar char=""/>
        <a:defRPr kumimoji="0" lang="en-US" sz="2000" kern="1200" smtClean="0">
          <a:solidFill>
            <a:schemeClr val="tx1"/>
          </a:solidFill>
          <a:latin typeface="+mn-lt"/>
          <a:ea typeface="+mn-ea"/>
          <a:cs typeface="+mn-cs"/>
        </a:defRPr>
      </a:lvl5pPr>
      <a:lvl6pPr marL="1627632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ct val="20000"/>
        </a:spcBef>
        <a:buClr>
          <a:schemeClr val="accent1"/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ct val="20000"/>
        </a:spcBef>
        <a:buClr>
          <a:schemeClr val="accent2"/>
        </a:buClr>
        <a:buFont typeface="Wingdings 2" pitchFamily="18" charset="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231136" indent="-182880" algn="l" rtl="0" eaLnBrk="1" latinLnBrk="0" hangingPunct="1">
        <a:spcBef>
          <a:spcPct val="20000"/>
        </a:spcBef>
        <a:buClr>
          <a:schemeClr val="accent3"/>
        </a:buClr>
        <a:buFont typeface="Wingdings 2" pitchFamily="18" charset="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 bwMode="invGray">
          <a:xfrm>
            <a:off x="0" y="1435895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7" name="Rectangle 6"/>
          <p:cNvSpPr/>
          <p:nvPr/>
        </p:nvSpPr>
        <p:spPr bwMode="ltGray">
          <a:xfrm>
            <a:off x="1" y="1"/>
            <a:ext cx="12191999" cy="143373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152400"/>
            <a:ext cx="10972800" cy="1251062"/>
          </a:xfrm>
          <a:prstGeom prst="rect">
            <a:avLst/>
          </a:prstGeom>
        </p:spPr>
        <p:txBody>
          <a:bodyPr vert="horz" lIns="91440" rIns="45720" rtlCol="0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775192"/>
            <a:ext cx="10972800" cy="4625609"/>
          </a:xfrm>
          <a:prstGeom prst="rect">
            <a:avLst/>
          </a:prstGeom>
        </p:spPr>
        <p:txBody>
          <a:bodyPr vert="horz" lIns="54864" tIns="91440" rtlCol="0">
            <a:normAutofit/>
          </a:bodyPr>
          <a:lstStyle/>
          <a:p>
            <a:pPr lvl="0" eaLnBrk="1" latinLnBrk="0" hangingPunct="1"/>
            <a:r>
              <a:rPr kumimoji="0" lang="en-US"/>
              <a:t>Click to edit Master text styles</a:t>
            </a:r>
          </a:p>
          <a:p>
            <a:pPr lvl="1" eaLnBrk="1" latinLnBrk="0" hangingPunct="1"/>
            <a:r>
              <a:rPr kumimoji="0" lang="en-US"/>
              <a:t>Second level</a:t>
            </a:r>
          </a:p>
          <a:p>
            <a:pPr lvl="2" eaLnBrk="1" latinLnBrk="0" hangingPunct="1"/>
            <a:r>
              <a:rPr kumimoji="0" lang="en-US"/>
              <a:t>Third level</a:t>
            </a:r>
          </a:p>
          <a:p>
            <a:pPr lvl="3" eaLnBrk="1" latinLnBrk="0" hangingPunct="1"/>
            <a:r>
              <a:rPr kumimoji="0" lang="en-US"/>
              <a:t>Fourth level</a:t>
            </a:r>
          </a:p>
          <a:p>
            <a:pPr lvl="4" eaLnBrk="1" latinLnBrk="0" hangingPunct="1"/>
            <a:r>
              <a:rPr kumimoji="0"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476999"/>
            <a:ext cx="2844800" cy="274320"/>
          </a:xfrm>
          <a:prstGeom prst="rect">
            <a:avLst/>
          </a:prstGeom>
        </p:spPr>
        <p:txBody>
          <a:bodyPr vert="horz" lIns="109728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2/14/2026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20796" y="6476999"/>
            <a:ext cx="7343625" cy="274320"/>
          </a:xfrm>
          <a:prstGeom prst="rect">
            <a:avLst/>
          </a:prstGeom>
        </p:spPr>
        <p:txBody>
          <a:bodyPr vert="horz" lIns="45720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939195" y="6476999"/>
            <a:ext cx="978485" cy="274320"/>
          </a:xfrm>
          <a:prstGeom prst="rect">
            <a:avLst/>
          </a:prstGeom>
        </p:spPr>
        <p:txBody>
          <a:bodyPr vert="horz" bIns="0" rtlCol="0" anchor="b"/>
          <a:lstStyle>
            <a:lvl1pPr algn="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52883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l" rtl="0" eaLnBrk="1" latinLnBrk="0" hangingPunct="1">
        <a:spcBef>
          <a:spcPct val="0"/>
        </a:spcBef>
        <a:buNone/>
        <a:defRPr kumimoji="0" sz="4500" b="1" kern="1200">
          <a:solidFill>
            <a:schemeClr val="accent1">
              <a:satMod val="150000"/>
            </a:schemeClr>
          </a:solidFill>
          <a:effectLst/>
          <a:latin typeface="+mj-lt"/>
          <a:ea typeface="+mj-ea"/>
          <a:cs typeface="+mj-cs"/>
        </a:defRPr>
      </a:lvl1pPr>
      <a:extLst/>
    </p:titleStyle>
    <p:bodyStyle>
      <a:lvl1pPr marL="438912" indent="-320040" algn="l" rtl="0" eaLnBrk="1" latinLnBrk="0" hangingPunct="1">
        <a:spcBef>
          <a:spcPts val="0"/>
        </a:spcBef>
        <a:buClr>
          <a:schemeClr val="accent1"/>
        </a:buClr>
        <a:buSzPct val="80000"/>
        <a:buFont typeface="Wingdings 2"/>
        <a:buChar char="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1520" indent="-27432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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3"/>
        </a:buClr>
        <a:buFont typeface="Arial"/>
        <a:buChar char="▪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16152" indent="-182880" algn="l" rtl="0" eaLnBrk="1" latinLnBrk="0" hangingPunct="1">
        <a:spcBef>
          <a:spcPct val="20000"/>
        </a:spcBef>
        <a:buClr>
          <a:schemeClr val="accent4"/>
        </a:buClr>
        <a:buFont typeface="Arial"/>
        <a:buChar char="▪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26464" indent="-182880" algn="l" rtl="0" eaLnBrk="1" latinLnBrk="0" hangingPunct="1">
        <a:spcBef>
          <a:spcPct val="20000"/>
        </a:spcBef>
        <a:buClr>
          <a:schemeClr val="accent5"/>
        </a:buClr>
        <a:buFont typeface="Wingdings 3"/>
        <a:buChar char=""/>
        <a:defRPr kumimoji="0" lang="en-US" sz="2000" kern="1200" smtClean="0">
          <a:solidFill>
            <a:schemeClr val="tx1"/>
          </a:solidFill>
          <a:latin typeface="+mn-lt"/>
          <a:ea typeface="+mn-ea"/>
          <a:cs typeface="+mn-cs"/>
        </a:defRPr>
      </a:lvl5pPr>
      <a:lvl6pPr marL="1627632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ct val="20000"/>
        </a:spcBef>
        <a:buClr>
          <a:schemeClr val="accent1"/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ct val="20000"/>
        </a:spcBef>
        <a:buClr>
          <a:schemeClr val="accent2"/>
        </a:buClr>
        <a:buFont typeface="Wingdings 2" pitchFamily="18" charset="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231136" indent="-182880" algn="l" rtl="0" eaLnBrk="1" latinLnBrk="0" hangingPunct="1">
        <a:spcBef>
          <a:spcPct val="20000"/>
        </a:spcBef>
        <a:buClr>
          <a:schemeClr val="accent3"/>
        </a:buClr>
        <a:buFont typeface="Wingdings 2" pitchFamily="18" charset="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8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0.png"/><Relationship Id="rId7" Type="http://schemas.openxmlformats.org/officeDocument/2006/relationships/image" Target="../media/image14.jp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2.jpeg"/><Relationship Id="rId4" Type="http://schemas.openxmlformats.org/officeDocument/2006/relationships/image" Target="../media/image11.png"/><Relationship Id="rId9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18.png"/><Relationship Id="rId7" Type="http://schemas.openxmlformats.org/officeDocument/2006/relationships/image" Target="../media/image22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Relationship Id="rId9" Type="http://schemas.openxmlformats.org/officeDocument/2006/relationships/image" Target="../media/image2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2743200" y="5562600"/>
            <a:ext cx="6934200" cy="911352"/>
          </a:xfrm>
          <a:prstGeom prst="rect">
            <a:avLst/>
          </a:prstGeo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7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57600" y="152400"/>
            <a:ext cx="4876800" cy="4876800"/>
          </a:xfrm>
          <a:prstGeom prst="rect">
            <a:avLst/>
          </a:prstGeom>
        </p:spPr>
      </p:pic>
      <p:sp>
        <p:nvSpPr>
          <p:cNvPr id="6" name="Title 1"/>
          <p:cNvSpPr txBox="1">
            <a:spLocks/>
          </p:cNvSpPr>
          <p:nvPr/>
        </p:nvSpPr>
        <p:spPr>
          <a:xfrm>
            <a:off x="2095500" y="5705094"/>
            <a:ext cx="8229600" cy="626364"/>
          </a:xfrm>
          <a:prstGeom prst="rect">
            <a:avLst/>
          </a:prstGeo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7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pPr algn="ctr"/>
            <a:r>
              <a:rPr lang="sr-Latn-RS" sz="2800" dirty="0">
                <a:solidFill>
                  <a:schemeClr val="tx1"/>
                </a:solidFill>
              </a:rPr>
              <a:t>Metodske jedinice u prolećnom semestru ...</a:t>
            </a:r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97020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439400" cy="1252728"/>
          </a:xfrm>
        </p:spPr>
        <p:txBody>
          <a:bodyPr/>
          <a:lstStyle/>
          <a:p>
            <a:r>
              <a:rPr lang="sr-Latn-RS" sz="3600" dirty="0">
                <a:solidFill>
                  <a:srgbClr val="5A6378">
                    <a:lumMod val="20000"/>
                    <a:lumOff val="80000"/>
                  </a:srgbClr>
                </a:solidFill>
              </a:rPr>
              <a:t>Prisustvo na času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76200" y="1544187"/>
            <a:ext cx="11963400" cy="56921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73075" marR="0" lvl="0" indent="-28575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sr-Latn-RS" sz="24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1 prisustvo predavanju = 1 bod</a:t>
            </a:r>
          </a:p>
          <a:p>
            <a:pPr marL="187325" marR="0" lvl="0" indent="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sr-Latn-RS" sz="1050" b="1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Calibri"/>
              <a:cs typeface="Times New Roman"/>
            </a:endParaRPr>
          </a:p>
          <a:p>
            <a:pPr marL="473075" marR="0" lvl="0" indent="-28575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sr-Latn-R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 </a:t>
            </a:r>
            <a:r>
              <a:rPr kumimoji="0" lang="sr-Latn-RS" sz="2400" b="1" i="1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kašnjenje na predavanje </a:t>
            </a:r>
            <a:r>
              <a:rPr kumimoji="0" lang="sr-Latn-RS" sz="24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vodi se kao </a:t>
            </a:r>
            <a:r>
              <a:rPr kumimoji="0" lang="sr-Latn-RS" sz="2400" b="1" i="1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neopravdani izostanak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/>
              <a:ea typeface="Calibri"/>
              <a:cs typeface="Times New Roman"/>
            </a:endParaRPr>
          </a:p>
          <a:p>
            <a:pPr marL="457200" marR="0" lvl="0" indent="-179705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Calibri"/>
              <a:cs typeface="Times New Roman"/>
            </a:endParaRPr>
          </a:p>
          <a:p>
            <a:pPr marL="342900" marR="0" lvl="0" indent="-25400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/>
              <a:buChar char=""/>
              <a:tabLst/>
              <a:defRPr/>
            </a:pPr>
            <a:r>
              <a:rPr kumimoji="0" lang="sr-Latn-RS" sz="2400" b="0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dozvoljena 3 neopravdana</a:t>
            </a:r>
            <a:r>
              <a:rPr kumimoji="0" lang="sr-Latn-R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 po semestru </a:t>
            </a:r>
          </a:p>
          <a:p>
            <a:pPr marL="342900" marR="0" lvl="0" indent="-34290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/>
              <a:buChar char=""/>
              <a:tabLst/>
              <a:defRPr/>
            </a:pPr>
            <a:endParaRPr kumimoji="0" lang="sr-Latn-RS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Calibri"/>
              <a:cs typeface="Times New Roman"/>
            </a:endParaRPr>
          </a:p>
          <a:p>
            <a:pPr marL="342900" marR="0" lvl="0" indent="-25400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/>
              <a:buChar char=""/>
              <a:tabLst/>
              <a:defRPr/>
            </a:pPr>
            <a:r>
              <a:rPr kumimoji="0" lang="sr-Latn-RS" sz="2400" b="0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t>svaki naredni neopravdani izostanak </a:t>
            </a:r>
            <a:r>
              <a:rPr kumimoji="0" lang="sr-Latn-R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t>vrednuje se sa </a:t>
            </a:r>
            <a:r>
              <a:rPr kumimoji="0" lang="sr-Latn-RS" sz="2400" b="1" i="0" u="sng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t>1 negativnim</a:t>
            </a:r>
            <a:r>
              <a:rPr kumimoji="0" lang="sr-Latn-RS" sz="24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t> bodom (-1)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 pitchFamily="34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r-Latn-RS" sz="14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rbel"/>
                <a:ea typeface="+mn-ea"/>
                <a:cs typeface="+mn-cs"/>
              </a:rPr>
              <a:t>          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Calibri"/>
              <a:cs typeface="Times New Roman"/>
            </a:endParaRPr>
          </a:p>
          <a:p>
            <a:pPr marL="285750" marR="0" lvl="0" indent="-285750" algn="l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ü"/>
              <a:tabLst/>
              <a:defRPr/>
            </a:pPr>
            <a:r>
              <a:rPr kumimoji="0" lang="sr-Latn-R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opravdani izostanak definiše predmetni profesor na osnovu informacije od strane studenta o pojedinačnom izostanku </a:t>
            </a:r>
            <a:r>
              <a:rPr kumimoji="0" lang="sr-Latn-R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(ne oseća se dobro, ima lekarski kontrolni pregled, smrtni slučaj u porodici ...)</a:t>
            </a:r>
            <a:endParaRPr kumimoji="0" lang="sr-Latn-RS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Calibri"/>
              <a:cs typeface="Times New Roman"/>
            </a:endParaRPr>
          </a:p>
          <a:p>
            <a:pPr marL="0" marR="0" lvl="0" indent="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Calibri"/>
              <a:cs typeface="Times New Roman"/>
            </a:endParaRPr>
          </a:p>
          <a:p>
            <a:pPr marL="285750" marR="0" lvl="0" indent="-285750" algn="l" defTabSz="914400" rtl="0" eaLnBrk="1" fontAlgn="auto" latinLnBrk="0" hangingPunct="1">
              <a:spcBef>
                <a:spcPts val="0"/>
              </a:spcBef>
              <a:spcAft>
                <a:spcPts val="1000"/>
              </a:spcAft>
              <a:buClrTx/>
              <a:buSzTx/>
              <a:buFont typeface="Wingdings" pitchFamily="2" charset="2"/>
              <a:buChar char="ü"/>
              <a:tabLst/>
              <a:defRPr/>
            </a:pPr>
            <a:r>
              <a:rPr kumimoji="0" lang="sr-Latn-R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opravdani izostanak od više dana student reguliše dostavljanjem pisanog opravdanja predstavniku katedre PUM koji potom obaveštava sve profesore </a:t>
            </a:r>
            <a:r>
              <a:rPr kumimoji="0" lang="sr-Latn-RS" sz="2400" b="0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matičnih predmeta</a:t>
            </a:r>
          </a:p>
          <a:p>
            <a:pPr marL="563245" marR="0" lvl="0" indent="-28575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sr-Latn-RS" sz="24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1 opravdani izostanak = 0 bodova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Calibri"/>
              <a:cs typeface="Times New Roman"/>
            </a:endParaRPr>
          </a:p>
          <a:p>
            <a:pPr marL="457200" marR="0" lvl="0" indent="-179705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Calibri"/>
              <a:cs typeface="Times New Roman"/>
            </a:endParaRPr>
          </a:p>
          <a:p>
            <a:pPr marL="457200" marR="0" lvl="0" indent="-179705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r-Latn-R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 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8966690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2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2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2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2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0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0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2000" fill="hold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2000" fill="hold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DC8A344-0FA4-1C00-5304-DAABBA694E2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18F29A-2311-C85A-824A-4322F40518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200" y="76200"/>
            <a:ext cx="10439400" cy="1252728"/>
          </a:xfrm>
        </p:spPr>
        <p:txBody>
          <a:bodyPr/>
          <a:lstStyle/>
          <a:p>
            <a:r>
              <a:rPr lang="sr-Latn-RS" sz="3600" dirty="0">
                <a:solidFill>
                  <a:srgbClr val="5A6378">
                    <a:lumMod val="20000"/>
                    <a:lumOff val="80000"/>
                  </a:srgbClr>
                </a:solidFill>
              </a:rPr>
              <a:t>Prisustvo na času</a:t>
            </a:r>
            <a:endParaRPr 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B15F7C0B-FBCC-719B-6679-FE8142E5D10A}"/>
              </a:ext>
            </a:extLst>
          </p:cNvPr>
          <p:cNvSpPr/>
          <p:nvPr/>
        </p:nvSpPr>
        <p:spPr>
          <a:xfrm>
            <a:off x="76200" y="1544187"/>
            <a:ext cx="11963400" cy="37369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73075" marR="0" lvl="0" indent="-28575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sr-Latn-RS" sz="2400" b="1" i="1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ZABRANJENO KORIŠĆENJE MOBILNIH TELEFONA TOKOM PREDAVANJA</a:t>
            </a:r>
          </a:p>
          <a:p>
            <a:pPr marL="187325" marR="0" lvl="0" indent="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sr-Latn-RS" sz="1050" b="1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Calibri"/>
              <a:cs typeface="Times New Roman"/>
            </a:endParaRPr>
          </a:p>
          <a:p>
            <a:pPr marL="187325" marR="0" lvl="0" indent="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sr-Latn-RS" sz="1050" b="1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Calibri"/>
              <a:cs typeface="Times New Roman"/>
            </a:endParaRPr>
          </a:p>
          <a:p>
            <a:pPr marL="473075" marR="0" lvl="0" indent="-28575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sr-Latn-R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 </a:t>
            </a:r>
            <a:r>
              <a:rPr kumimoji="0" lang="sr-Latn-RS" sz="24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student koji koristi mobilni telefon za vreme časa  </a:t>
            </a:r>
          </a:p>
          <a:p>
            <a:pPr marL="187325" marR="0" lvl="0" indent="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r-Latn-RS" sz="24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    </a:t>
            </a:r>
            <a:r>
              <a:rPr kumimoji="0" lang="sr-Latn-RS" sz="2400" b="1" i="1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biće udaljen </a:t>
            </a:r>
            <a:r>
              <a:rPr kumimoji="0" lang="sr-Latn-RS" sz="24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posle prve opomene, </a:t>
            </a:r>
          </a:p>
          <a:p>
            <a:pPr marL="187325" marR="0" lvl="0" indent="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r-Latn-RS" sz="24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   ili se </a:t>
            </a:r>
            <a:r>
              <a:rPr kumimoji="0" lang="sr-Latn-RS" sz="2400" b="1" i="1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obustavlja predavanje 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/>
              <a:ea typeface="Calibri"/>
              <a:cs typeface="Times New Roman"/>
            </a:endParaRPr>
          </a:p>
          <a:p>
            <a:pPr marL="457200" marR="0" lvl="0" indent="-179705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Calibri"/>
              <a:cs typeface="Times New Roman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/>
              <a:buChar char=""/>
              <a:tabLst/>
              <a:defRPr/>
            </a:pPr>
            <a:endParaRPr kumimoji="0" lang="sr-Latn-RS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Calibri"/>
              <a:cs typeface="Times New Roman"/>
            </a:endParaRPr>
          </a:p>
          <a:p>
            <a:pPr marL="0" marR="0" lvl="0" indent="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r-Latn-RS" sz="14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rbel"/>
                <a:ea typeface="+mn-ea"/>
                <a:cs typeface="+mn-cs"/>
              </a:rPr>
              <a:t>          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Calibri"/>
              <a:cs typeface="Times New Roman"/>
            </a:endParaRPr>
          </a:p>
          <a:p>
            <a:pPr marL="0" marR="0" lvl="0" indent="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Calibri"/>
              <a:cs typeface="Times New Roman"/>
            </a:endParaRPr>
          </a:p>
          <a:p>
            <a:pPr marL="457200" marR="0" lvl="0" indent="-179705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Calibri"/>
              <a:cs typeface="Times New Roman"/>
            </a:endParaRPr>
          </a:p>
          <a:p>
            <a:pPr marL="457200" marR="0" lvl="0" indent="-179705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r-Latn-R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 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Calibri"/>
              <a:cs typeface="Times New Roman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4D82F89-9ED7-E42A-DB28-92BECCECBE6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91400" y="2514600"/>
            <a:ext cx="4108561" cy="41085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28822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5" presetClass="entr" presetSubtype="0" repeatCount="200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439400" cy="1252728"/>
          </a:xfrm>
        </p:spPr>
        <p:txBody>
          <a:bodyPr/>
          <a:lstStyle/>
          <a:p>
            <a:r>
              <a:rPr lang="sr-Latn-RS" sz="3600" dirty="0">
                <a:solidFill>
                  <a:srgbClr val="5A6378">
                    <a:lumMod val="20000"/>
                    <a:lumOff val="80000"/>
                  </a:srgbClr>
                </a:solidFill>
              </a:rPr>
              <a:t>Predaja seminarskih radova / kolokvijuma</a:t>
            </a:r>
            <a:endParaRPr lang="en-US" dirty="0"/>
          </a:p>
        </p:txBody>
      </p:sp>
      <p:sp>
        <p:nvSpPr>
          <p:cNvPr id="3" name="Rectangle 2"/>
          <p:cNvSpPr/>
          <p:nvPr/>
        </p:nvSpPr>
        <p:spPr>
          <a:xfrm>
            <a:off x="76200" y="1524001"/>
            <a:ext cx="12115800" cy="57141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Symbol"/>
              <a:buChar char=""/>
              <a:tabLst/>
              <a:defRPr/>
            </a:pPr>
            <a:r>
              <a:rPr kumimoji="0" lang="sr-Latn-RS" sz="24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u navedenom roku*</a:t>
            </a:r>
            <a:endParaRPr kumimoji="0" lang="sr-Latn-R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Calibri"/>
              <a:cs typeface="Times New Roman"/>
            </a:endParaRPr>
          </a:p>
          <a:p>
            <a:pPr marL="630238" marR="0" lvl="0" indent="8890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Wingdings" pitchFamily="2" charset="2"/>
              <a:buChar char="ü"/>
              <a:tabLst/>
              <a:defRPr/>
            </a:pPr>
            <a:r>
              <a:rPr kumimoji="0" lang="sr-Latn-R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	odgovarajući broj bodova/ocena</a:t>
            </a:r>
          </a:p>
          <a:p>
            <a:pPr marL="342900" marR="0" lvl="0" indent="-34290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Symbol"/>
              <a:buChar char=""/>
              <a:tabLst/>
              <a:defRPr/>
            </a:pPr>
            <a:r>
              <a:rPr kumimoji="0" lang="sr-Latn-RS" sz="2400" b="1" i="1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posle navedenog roka</a:t>
            </a:r>
            <a:r>
              <a:rPr kumimoji="0" lang="sr-Latn-RS" sz="24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 </a:t>
            </a:r>
          </a:p>
          <a:p>
            <a:pPr marL="896938" marR="0" lvl="0" indent="-26670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ü"/>
              <a:tabLst/>
              <a:defRPr/>
            </a:pPr>
            <a:r>
              <a:rPr kumimoji="0" lang="sr-Latn-R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odmah, po isteku roka </a:t>
            </a:r>
            <a:r>
              <a:rPr kumimoji="0" lang="sr-Latn-RS" sz="2400" b="1" i="0" u="sng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dva negativna </a:t>
            </a:r>
            <a:r>
              <a:rPr kumimoji="0" lang="sr-Latn-RS" sz="2400" b="0" i="0" u="sng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boda (-2) </a:t>
            </a:r>
          </a:p>
          <a:p>
            <a:pPr marL="896938" marR="0" lvl="0" indent="-26670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ü"/>
              <a:tabLst/>
              <a:defRPr/>
            </a:pPr>
            <a:r>
              <a:rPr kumimoji="0" lang="sr-Latn-R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svakog meseca po </a:t>
            </a:r>
            <a:r>
              <a:rPr kumimoji="0" lang="sr-Latn-RS" sz="2400" b="1" i="0" u="sng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dva negativna </a:t>
            </a:r>
            <a:r>
              <a:rPr kumimoji="0" lang="sr-Latn-RS" sz="2400" b="0" i="0" u="sng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boda (-2) </a:t>
            </a:r>
            <a:r>
              <a:rPr kumimoji="0" lang="sr-Latn-R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do predaje rada </a:t>
            </a:r>
          </a:p>
          <a:p>
            <a:pPr marL="630238" marR="0" lvl="0" indent="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r-Latn-R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    </a:t>
            </a:r>
            <a:r>
              <a:rPr kumimoji="0" lang="sr-Latn-R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(uključujući i mesec u kojem je predat rad)</a:t>
            </a:r>
          </a:p>
          <a:p>
            <a:pPr marL="630238" marR="0" lvl="0" indent="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4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/>
              <a:ea typeface="Calibri"/>
              <a:cs typeface="Times New Roman"/>
            </a:endParaRPr>
          </a:p>
          <a:p>
            <a:pPr marL="0" marR="0" lvl="0" indent="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r>
              <a:rPr kumimoji="0" lang="sr-Latn-R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       </a:t>
            </a:r>
            <a:r>
              <a:rPr kumimoji="0" lang="sr-Latn-RS" sz="20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***</a:t>
            </a:r>
            <a:r>
              <a:rPr kumimoji="0" lang="pl-PL" sz="20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maksimalno </a:t>
            </a:r>
            <a:r>
              <a:rPr kumimoji="0" lang="pl-PL" sz="2000" b="1" i="1" u="sng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6 negativnih bodova </a:t>
            </a:r>
            <a:r>
              <a:rPr kumimoji="0" lang="pl-PL" sz="20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po zadatom pisanom radu u semestru</a:t>
            </a:r>
            <a:endParaRPr kumimoji="0" lang="sr-Latn-RS" sz="2000" b="0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Calibri"/>
              <a:cs typeface="Times New Roman"/>
            </a:endParaRPr>
          </a:p>
          <a:p>
            <a:pPr marL="541338" marR="0" lvl="0" indent="-274638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r>
              <a:rPr kumimoji="0" lang="sr-Latn-RS" sz="20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***po predaji i oceni rada, sabiraju se pozitivni bodovi u skladu sa dobijenom ocenom i negativni bodovi usled             kašnjenja predaje rada</a:t>
            </a:r>
          </a:p>
          <a:p>
            <a:pPr marL="342900" marR="0" lvl="0" indent="-34290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Symbol"/>
              <a:buChar char=""/>
              <a:tabLst/>
              <a:defRPr/>
            </a:pPr>
            <a:r>
              <a:rPr kumimoji="0" lang="sr-Latn-RS" sz="2400" b="1" i="1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Student ne može pristupiti usmenom delu ispita sve dok ne preda seminarski/kolokvijum*</a:t>
            </a:r>
            <a:endParaRPr kumimoji="0" lang="sr-Latn-RS" sz="24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/>
              <a:ea typeface="Calibri"/>
              <a:cs typeface="Times New Roman"/>
            </a:endParaRPr>
          </a:p>
          <a:p>
            <a:pPr marL="541338" marR="0" lvl="0" indent="-274638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r>
              <a:rPr kumimoji="0" lang="sr-Latn-RS" sz="20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* naknadna predaja rada podrazumeva najkasnije </a:t>
            </a:r>
            <a:r>
              <a:rPr kumimoji="0" lang="sr-Latn-RS" sz="2000" b="0" i="1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sedam (7) dana pre termina usmenog ispita</a:t>
            </a:r>
          </a:p>
          <a:p>
            <a:pPr marL="541338" marR="0" lvl="0" indent="-274638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2026962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439400" cy="1252728"/>
          </a:xfrm>
        </p:spPr>
        <p:txBody>
          <a:bodyPr/>
          <a:lstStyle/>
          <a:p>
            <a:r>
              <a:rPr lang="sr-Latn-RS" sz="3600" dirty="0">
                <a:solidFill>
                  <a:srgbClr val="5A6378">
                    <a:lumMod val="20000"/>
                    <a:lumOff val="80000"/>
                  </a:srgbClr>
                </a:solidFill>
              </a:rPr>
              <a:t>Izrada mesečnih zadataka</a:t>
            </a:r>
            <a:endParaRPr lang="en-US" dirty="0"/>
          </a:p>
        </p:txBody>
      </p:sp>
      <p:sp>
        <p:nvSpPr>
          <p:cNvPr id="3" name="Rectangle 2"/>
          <p:cNvSpPr/>
          <p:nvPr/>
        </p:nvSpPr>
        <p:spPr>
          <a:xfrm>
            <a:off x="76200" y="2590800"/>
            <a:ext cx="11963400" cy="34181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Symbol"/>
              <a:buChar char=""/>
              <a:tabLst/>
              <a:defRPr/>
            </a:pPr>
            <a:r>
              <a:rPr kumimoji="0" lang="sr-Latn-RS" sz="24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Mesečni zadaci dostavljaju se isključivo u navedenom roku</a:t>
            </a:r>
            <a:endParaRPr kumimoji="0" lang="sr-Latn-R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Calibri"/>
              <a:cs typeface="Times New Roman"/>
            </a:endParaRPr>
          </a:p>
          <a:p>
            <a:pPr marL="630238" marR="0" lvl="0" indent="8890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Wingdings" pitchFamily="2" charset="2"/>
              <a:buChar char="ü"/>
              <a:tabLst/>
              <a:defRPr/>
            </a:pPr>
            <a:r>
              <a:rPr kumimoji="0" lang="sr-Latn-R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	zadatak = odgovarajući broj bodova (od 1 do 5)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Calibri"/>
              <a:cs typeface="Times New Roman"/>
            </a:endParaRPr>
          </a:p>
          <a:p>
            <a:pPr marL="0" marR="0" lvl="0" indent="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endParaRPr kumimoji="0" lang="sr-Latn-RS" sz="600" b="0" i="0" u="sng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Calibri"/>
              <a:cs typeface="Times New Roman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Symbol"/>
              <a:buChar char=""/>
              <a:tabLst/>
              <a:defRPr/>
            </a:pPr>
            <a:r>
              <a:rPr kumimoji="0" lang="sr-Latn-RS" sz="2400" b="1" i="1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posle navedenog roka</a:t>
            </a:r>
            <a:r>
              <a:rPr kumimoji="0" lang="sr-Latn-RS" sz="24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 </a:t>
            </a:r>
          </a:p>
          <a:p>
            <a:pPr marL="896938" marR="0" lvl="0" indent="-26670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ü"/>
              <a:tabLst/>
              <a:defRPr/>
            </a:pPr>
            <a:r>
              <a:rPr kumimoji="0" lang="sr-Latn-R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ne primaju se naknadno urađeni zadaci</a:t>
            </a:r>
            <a:endParaRPr kumimoji="0" lang="sr-Latn-RS" sz="2400" b="0" i="0" u="sng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/>
              <a:ea typeface="Calibri"/>
              <a:cs typeface="Times New Roman"/>
            </a:endParaRPr>
          </a:p>
          <a:p>
            <a:pPr marL="896938" marR="0" lvl="0" indent="-26670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ü"/>
              <a:tabLst/>
              <a:defRPr/>
            </a:pPr>
            <a:r>
              <a:rPr kumimoji="0" lang="sr-Latn-R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neurađeni zadatak označava se sa </a:t>
            </a:r>
            <a:r>
              <a:rPr kumimoji="0" lang="sr-Latn-RS" sz="2400" b="1" i="0" u="sng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pet negativnih </a:t>
            </a:r>
            <a:r>
              <a:rPr kumimoji="0" lang="sr-Latn-RS" sz="2400" b="0" i="0" u="sng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bodova (-5)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/>
              <a:ea typeface="Calibri"/>
              <a:cs typeface="Times New Roman"/>
            </a:endParaRPr>
          </a:p>
          <a:p>
            <a:pPr marL="0" marR="0" lvl="0" indent="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r>
              <a:rPr kumimoji="0" lang="sr-Latn-R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 </a:t>
            </a:r>
            <a:endParaRPr kumimoji="0" lang="sr-Latn-RS" sz="1400" b="0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Calibri"/>
              <a:cs typeface="Times New Roman"/>
            </a:endParaRPr>
          </a:p>
          <a:p>
            <a:pPr marL="541338" marR="0" lvl="0" indent="-274638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9697537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Predispitne obaveze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524000"/>
            <a:ext cx="11811000" cy="5257800"/>
          </a:xfrm>
        </p:spPr>
        <p:txBody>
          <a:bodyPr>
            <a:normAutofit/>
          </a:bodyPr>
          <a:lstStyle/>
          <a:p>
            <a:pPr marL="690372" lvl="1" indent="-571500">
              <a:spcBef>
                <a:spcPts val="0"/>
              </a:spcBef>
              <a:buClrTx/>
              <a:buSzPct val="80000"/>
              <a:buFont typeface="Wingdings" pitchFamily="2" charset="2"/>
              <a:buChar char="q"/>
            </a:pPr>
            <a:r>
              <a:rPr lang="hr-HR" sz="2400" b="1" dirty="0"/>
              <a:t>Mesečni zadaci</a:t>
            </a:r>
            <a:endParaRPr lang="hr-HR" sz="24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6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1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88842105"/>
              </p:ext>
            </p:extLst>
          </p:nvPr>
        </p:nvGraphicFramePr>
        <p:xfrm>
          <a:off x="457200" y="2514600"/>
          <a:ext cx="11429999" cy="3401760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5996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73014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1002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0"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CS" sz="4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en-US" sz="1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CS" sz="2000" b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AKADEMIJA UMETNOSTI – Beograd</a:t>
                      </a:r>
                      <a:endParaRPr lang="en-US" sz="20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CS" sz="2000" b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Studijski program - PRODUKCIJA U UMETNOSTI I MEDIJIMA</a:t>
                      </a:r>
                      <a:endParaRPr lang="en-US" sz="20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CS" sz="2000" b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en-US" sz="20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RS" sz="2400" b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TV PRODUKCIJA 2</a:t>
                      </a:r>
                      <a:endParaRPr lang="en-US" sz="24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CS" sz="24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Zadaci/vežbe – II godina, </a:t>
                      </a:r>
                      <a:r>
                        <a:rPr lang="sr-Latn-CS" sz="2400" b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prolećni semestar</a:t>
                      </a:r>
                      <a:endParaRPr lang="en-US" sz="24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CS" sz="4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en-US" sz="1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FF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CS" sz="400" b="1" i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 </a:t>
                      </a:r>
                      <a:endParaRPr lang="en-US" sz="1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FF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0400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r-Latn-RS" sz="2400" b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1.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RS" sz="2400" b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februar</a:t>
                      </a:r>
                      <a:endParaRPr lang="en-US" sz="24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kumimoji="0" lang="sr-Latn-RS" sz="5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/>
                        <a:ea typeface="Times New Roman"/>
                        <a:cs typeface="Arial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kumimoji="0" lang="sr-Latn-RS" sz="2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/>
                          <a:ea typeface="Times New Roman"/>
                          <a:cs typeface="Arial"/>
                        </a:rPr>
                        <a:t>Analizirati organizacionu strukturu na izabranom primeru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0400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r-Latn-RS" sz="2400" b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2.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RS" sz="2400" b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mart</a:t>
                      </a:r>
                      <a:endParaRPr lang="en-US" sz="24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sr-Latn-RS" sz="500" dirty="0">
                        <a:effectLst/>
                        <a:latin typeface="Arial"/>
                        <a:ea typeface="Times New Roman"/>
                        <a:cs typeface="Arial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sr-Latn-RS" sz="24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Reorganizovati organizacionu strukturu izabranog primera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400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r-Latn-RS" sz="2400" b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3.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RS" sz="2400" b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april</a:t>
                      </a:r>
                      <a:endParaRPr lang="en-US" sz="24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sr-Latn-RS" sz="500" dirty="0">
                        <a:effectLst/>
                        <a:latin typeface="Arial"/>
                        <a:ea typeface="Times New Roman"/>
                        <a:cs typeface="Arial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sr-Latn-RS" sz="24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Analizom zadatog primera navesti</a:t>
                      </a:r>
                      <a:r>
                        <a:rPr lang="sr-Latn-RS" sz="2400" baseline="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 sastav potrebne ekipe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0">
                <a:tc gridSpan="3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4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 </a:t>
                      </a:r>
                      <a:endParaRPr lang="en-US" sz="1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FF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en-US" sz="1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947706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Predispitne obaveze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524000"/>
            <a:ext cx="11887200" cy="5334000"/>
          </a:xfrm>
        </p:spPr>
        <p:txBody>
          <a:bodyPr>
            <a:normAutofit/>
          </a:bodyPr>
          <a:lstStyle/>
          <a:p>
            <a:pPr marL="457200" lvl="1" indent="-339725">
              <a:spcBef>
                <a:spcPts val="0"/>
              </a:spcBef>
              <a:buClrTx/>
              <a:buSzPct val="80000"/>
              <a:buFont typeface="Wingdings" pitchFamily="2" charset="2"/>
              <a:buChar char="q"/>
            </a:pPr>
            <a:r>
              <a:rPr lang="hr-HR" sz="2400" b="1" dirty="0"/>
              <a:t>SEMINARSKI RAD</a:t>
            </a:r>
            <a:endParaRPr lang="hr-HR" sz="24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6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1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9933450"/>
              </p:ext>
            </p:extLst>
          </p:nvPr>
        </p:nvGraphicFramePr>
        <p:xfrm>
          <a:off x="457200" y="2133600"/>
          <a:ext cx="11125200" cy="4433316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6630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46212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0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CS" sz="4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en-US" sz="1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CS" sz="2000" b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AKADEMIJA UMETNOSTI – Beograd</a:t>
                      </a:r>
                      <a:endParaRPr lang="en-US" sz="20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CS" sz="2000" b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Studijski program - PRODUKCIJA U UMETNOSTI I MEDIJIMA</a:t>
                      </a:r>
                      <a:endParaRPr lang="en-US" sz="20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CS" sz="2000" b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en-US" sz="20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RS" sz="2400" b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TV PRODUKCIJA 2</a:t>
                      </a:r>
                      <a:endParaRPr lang="en-US" sz="24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CS" sz="2400" b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r>
                        <a:rPr lang="sr-Latn-CS" sz="24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Teme za izradu seminarskog rada – II godina, </a:t>
                      </a:r>
                      <a:r>
                        <a:rPr lang="sr-Latn-CS" sz="2400" b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prolećni semestar</a:t>
                      </a:r>
                      <a:endParaRPr lang="en-US" sz="24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CS" sz="4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en-US" sz="1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CS" sz="2400" b="1" i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 Oblikovanje  organizacione strukture na fiktivnom primeru ...</a:t>
                      </a:r>
                      <a:endParaRPr lang="en-US" sz="24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b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1.</a:t>
                      </a:r>
                      <a:endParaRPr lang="en-US" sz="24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4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 </a:t>
                      </a:r>
                      <a:endParaRPr lang="en-US" sz="1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 err="1">
                          <a:effectLst/>
                          <a:latin typeface="Arial"/>
                          <a:ea typeface="Times New Roman"/>
                          <a:cs typeface="Arial"/>
                        </a:rPr>
                        <a:t>Oblikovanje</a:t>
                      </a:r>
                      <a:r>
                        <a:rPr lang="en-US" sz="24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Arial"/>
                          <a:ea typeface="Times New Roman"/>
                          <a:cs typeface="Arial"/>
                        </a:rPr>
                        <a:t>organizacione</a:t>
                      </a:r>
                      <a:r>
                        <a:rPr lang="en-US" sz="24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Arial"/>
                          <a:ea typeface="Times New Roman"/>
                          <a:cs typeface="Arial"/>
                        </a:rPr>
                        <a:t>strukture</a:t>
                      </a:r>
                      <a:r>
                        <a:rPr lang="en-US" sz="24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 – </a:t>
                      </a:r>
                      <a:r>
                        <a:rPr lang="en-US" sz="2400" b="1" dirty="0" err="1">
                          <a:effectLst/>
                          <a:latin typeface="Arial"/>
                          <a:ea typeface="Times New Roman"/>
                          <a:cs typeface="Arial"/>
                        </a:rPr>
                        <a:t>Producentska</a:t>
                      </a:r>
                      <a:r>
                        <a:rPr lang="en-US" sz="2400" b="1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 </a:t>
                      </a:r>
                      <a:r>
                        <a:rPr lang="en-US" sz="2400" b="1" dirty="0" err="1">
                          <a:effectLst/>
                          <a:latin typeface="Arial"/>
                          <a:ea typeface="Times New Roman"/>
                          <a:cs typeface="Arial"/>
                        </a:rPr>
                        <a:t>kuća</a:t>
                      </a:r>
                      <a:r>
                        <a:rPr lang="en-US" sz="24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  </a:t>
                      </a:r>
                      <a:endParaRPr lang="en-US" sz="24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(</a:t>
                      </a:r>
                      <a:r>
                        <a:rPr lang="en-US" sz="1800" dirty="0" err="1">
                          <a:effectLst/>
                          <a:latin typeface="Arial"/>
                          <a:ea typeface="Times New Roman"/>
                          <a:cs typeface="Arial"/>
                        </a:rPr>
                        <a:t>produkcija</a:t>
                      </a:r>
                      <a:r>
                        <a:rPr lang="en-US" sz="18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 </a:t>
                      </a:r>
                      <a:r>
                        <a:rPr lang="en-US" sz="1800" dirty="0" err="1">
                          <a:effectLst/>
                          <a:latin typeface="Arial"/>
                          <a:ea typeface="Times New Roman"/>
                          <a:cs typeface="Arial"/>
                        </a:rPr>
                        <a:t>serijskog</a:t>
                      </a:r>
                      <a:r>
                        <a:rPr lang="en-US" sz="18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 </a:t>
                      </a:r>
                      <a:r>
                        <a:rPr lang="en-US" sz="1800" dirty="0" err="1">
                          <a:effectLst/>
                          <a:latin typeface="Arial"/>
                          <a:ea typeface="Times New Roman"/>
                          <a:cs typeface="Arial"/>
                        </a:rPr>
                        <a:t>i</a:t>
                      </a:r>
                      <a:r>
                        <a:rPr lang="en-US" sz="18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 </a:t>
                      </a:r>
                      <a:r>
                        <a:rPr lang="en-US" sz="1800" dirty="0" err="1">
                          <a:effectLst/>
                          <a:latin typeface="Arial"/>
                          <a:ea typeface="Times New Roman"/>
                          <a:cs typeface="Arial"/>
                        </a:rPr>
                        <a:t>igranog</a:t>
                      </a:r>
                      <a:r>
                        <a:rPr lang="en-US" sz="18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 </a:t>
                      </a:r>
                      <a:r>
                        <a:rPr lang="en-US" sz="1800" dirty="0" err="1">
                          <a:effectLst/>
                          <a:latin typeface="Arial"/>
                          <a:ea typeface="Times New Roman"/>
                          <a:cs typeface="Arial"/>
                        </a:rPr>
                        <a:t>programa</a:t>
                      </a:r>
                      <a:r>
                        <a:rPr lang="en-US" sz="18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; TV </a:t>
                      </a:r>
                      <a:r>
                        <a:rPr lang="en-US" sz="1800" dirty="0" err="1">
                          <a:effectLst/>
                          <a:latin typeface="Arial"/>
                          <a:ea typeface="Times New Roman"/>
                          <a:cs typeface="Arial"/>
                        </a:rPr>
                        <a:t>formati</a:t>
                      </a:r>
                      <a:r>
                        <a:rPr lang="en-US" sz="18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; rental </a:t>
                      </a:r>
                      <a:r>
                        <a:rPr lang="en-US" sz="1800" dirty="0" err="1">
                          <a:effectLst/>
                          <a:latin typeface="Arial"/>
                          <a:ea typeface="Times New Roman"/>
                          <a:cs typeface="Arial"/>
                        </a:rPr>
                        <a:t>opreme</a:t>
                      </a:r>
                      <a:r>
                        <a:rPr lang="en-US" sz="18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; </a:t>
                      </a:r>
                      <a:r>
                        <a:rPr lang="en-US" sz="1800" dirty="0" err="1">
                          <a:effectLst/>
                          <a:latin typeface="Arial"/>
                          <a:ea typeface="Times New Roman"/>
                          <a:cs typeface="Arial"/>
                        </a:rPr>
                        <a:t>muzička</a:t>
                      </a:r>
                      <a:r>
                        <a:rPr lang="en-US" sz="18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 </a:t>
                      </a:r>
                      <a:r>
                        <a:rPr lang="en-US" sz="1800" dirty="0" err="1">
                          <a:effectLst/>
                          <a:latin typeface="Arial"/>
                          <a:ea typeface="Times New Roman"/>
                          <a:cs typeface="Arial"/>
                        </a:rPr>
                        <a:t>produkcija</a:t>
                      </a:r>
                      <a:r>
                        <a:rPr lang="en-US" sz="18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; </a:t>
                      </a:r>
                      <a:r>
                        <a:rPr lang="en-US" sz="1800" dirty="0" err="1">
                          <a:effectLst/>
                          <a:latin typeface="Arial"/>
                          <a:ea typeface="Times New Roman"/>
                          <a:cs typeface="Arial"/>
                        </a:rPr>
                        <a:t>događaji</a:t>
                      </a:r>
                      <a:r>
                        <a:rPr lang="en-US" sz="18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 ...)</a:t>
                      </a:r>
                      <a:endParaRPr lang="en-US" sz="18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4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en-US" sz="1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b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2.</a:t>
                      </a:r>
                      <a:endParaRPr lang="en-US" sz="24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4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 </a:t>
                      </a:r>
                      <a:endParaRPr lang="en-US" sz="1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 err="1">
                          <a:effectLst/>
                          <a:latin typeface="Arial"/>
                          <a:ea typeface="Times New Roman"/>
                          <a:cs typeface="Arial"/>
                        </a:rPr>
                        <a:t>Oblikovanje</a:t>
                      </a:r>
                      <a:r>
                        <a:rPr lang="en-US" sz="24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Arial"/>
                          <a:ea typeface="Times New Roman"/>
                          <a:cs typeface="Arial"/>
                        </a:rPr>
                        <a:t>organizacione</a:t>
                      </a:r>
                      <a:r>
                        <a:rPr lang="en-US" sz="24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Arial"/>
                          <a:ea typeface="Times New Roman"/>
                          <a:cs typeface="Arial"/>
                        </a:rPr>
                        <a:t>strukture</a:t>
                      </a:r>
                      <a:r>
                        <a:rPr lang="en-US" sz="24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 – </a:t>
                      </a:r>
                      <a:r>
                        <a:rPr lang="en-US" sz="2400" b="1" dirty="0" err="1">
                          <a:effectLst/>
                          <a:latin typeface="Arial"/>
                          <a:ea typeface="Times New Roman"/>
                          <a:cs typeface="Arial"/>
                        </a:rPr>
                        <a:t>Komercijalna</a:t>
                      </a:r>
                      <a:r>
                        <a:rPr lang="en-US" sz="2400" b="1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 TV</a:t>
                      </a:r>
                      <a:r>
                        <a:rPr lang="en-US" sz="24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 </a:t>
                      </a:r>
                      <a:endParaRPr lang="en-US" sz="24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(</a:t>
                      </a:r>
                      <a:r>
                        <a:rPr lang="en-US" sz="2000" dirty="0" err="1">
                          <a:effectLst/>
                          <a:latin typeface="Arial"/>
                          <a:ea typeface="Times New Roman"/>
                          <a:cs typeface="Arial"/>
                        </a:rPr>
                        <a:t>zabavni</a:t>
                      </a:r>
                      <a:r>
                        <a:rPr lang="en-US" sz="20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 </a:t>
                      </a:r>
                      <a:r>
                        <a:rPr lang="en-US" sz="2000" dirty="0" err="1">
                          <a:effectLst/>
                          <a:latin typeface="Arial"/>
                          <a:ea typeface="Times New Roman"/>
                          <a:cs typeface="Arial"/>
                        </a:rPr>
                        <a:t>i</a:t>
                      </a:r>
                      <a:r>
                        <a:rPr lang="en-US" sz="20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 </a:t>
                      </a:r>
                      <a:r>
                        <a:rPr lang="en-US" sz="2000" dirty="0" err="1">
                          <a:effectLst/>
                          <a:latin typeface="Arial"/>
                          <a:ea typeface="Times New Roman"/>
                          <a:cs typeface="Arial"/>
                        </a:rPr>
                        <a:t>informativni</a:t>
                      </a:r>
                      <a:r>
                        <a:rPr lang="en-US" sz="20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 program)</a:t>
                      </a:r>
                      <a:endParaRPr lang="en-US" sz="20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4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en-US" sz="1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b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3.</a:t>
                      </a:r>
                      <a:endParaRPr lang="en-US" sz="24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4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 </a:t>
                      </a:r>
                      <a:endParaRPr lang="en-US" sz="1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2400" dirty="0" err="1">
                          <a:effectLst/>
                          <a:latin typeface="Arial"/>
                          <a:ea typeface="Times New Roman"/>
                          <a:cs typeface="Arial"/>
                        </a:rPr>
                        <a:t>Oblikovanje</a:t>
                      </a:r>
                      <a:r>
                        <a:rPr lang="en-US" sz="24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  </a:t>
                      </a:r>
                      <a:r>
                        <a:rPr lang="en-US" sz="2400" dirty="0" err="1">
                          <a:effectLst/>
                          <a:latin typeface="Arial"/>
                          <a:ea typeface="Times New Roman"/>
                          <a:cs typeface="Arial"/>
                        </a:rPr>
                        <a:t>organizacione</a:t>
                      </a:r>
                      <a:r>
                        <a:rPr lang="en-US" sz="24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Arial"/>
                          <a:ea typeface="Times New Roman"/>
                          <a:cs typeface="Arial"/>
                        </a:rPr>
                        <a:t>strukture</a:t>
                      </a:r>
                      <a:r>
                        <a:rPr lang="en-US" sz="24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 – </a:t>
                      </a:r>
                      <a:r>
                        <a:rPr lang="en-US" sz="2400" b="1" dirty="0" err="1">
                          <a:effectLst/>
                          <a:latin typeface="Arial"/>
                          <a:ea typeface="Times New Roman"/>
                          <a:cs typeface="Arial"/>
                        </a:rPr>
                        <a:t>Javni</a:t>
                      </a:r>
                      <a:r>
                        <a:rPr lang="en-US" sz="2400" b="1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 </a:t>
                      </a:r>
                      <a:r>
                        <a:rPr lang="en-US" sz="2400" b="1" dirty="0" err="1">
                          <a:effectLst/>
                          <a:latin typeface="Arial"/>
                          <a:ea typeface="Times New Roman"/>
                          <a:cs typeface="Arial"/>
                        </a:rPr>
                        <a:t>medijski</a:t>
                      </a:r>
                      <a:r>
                        <a:rPr lang="en-US" sz="2400" b="1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 </a:t>
                      </a:r>
                      <a:r>
                        <a:rPr lang="en-US" sz="2400" b="1" dirty="0" err="1">
                          <a:effectLst/>
                          <a:latin typeface="Arial"/>
                          <a:ea typeface="Times New Roman"/>
                          <a:cs typeface="Arial"/>
                        </a:rPr>
                        <a:t>servis</a:t>
                      </a:r>
                      <a:r>
                        <a:rPr lang="en-US" sz="24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 </a:t>
                      </a:r>
                      <a:endParaRPr lang="en-US" sz="24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4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en-US" sz="1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0">
                <a:tc gridSpan="2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4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 </a:t>
                      </a:r>
                      <a:endParaRPr lang="en-US" sz="1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722281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D91A253-762A-262C-CB38-5E887BDDF9C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D3394E-3AA8-FEDB-DBB7-55AAE5FAD5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Predispitne obaveze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4A2C98E-97BA-7498-D75D-2F058364DBC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6200" y="1524000"/>
            <a:ext cx="11887200" cy="5334000"/>
          </a:xfrm>
        </p:spPr>
        <p:txBody>
          <a:bodyPr>
            <a:normAutofit/>
          </a:bodyPr>
          <a:lstStyle/>
          <a:p>
            <a:pPr marL="457200" lvl="1" indent="-339725">
              <a:spcBef>
                <a:spcPts val="0"/>
              </a:spcBef>
              <a:buClrTx/>
              <a:buSzPct val="80000"/>
              <a:buFont typeface="Wingdings" pitchFamily="2" charset="2"/>
              <a:buChar char="q"/>
            </a:pPr>
            <a:r>
              <a:rPr lang="hr-HR" sz="2400" b="1" dirty="0"/>
              <a:t>SEMINARSKI RAD</a:t>
            </a:r>
            <a:endParaRPr lang="hr-HR" sz="24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6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1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C7A86CAE-FC64-6118-6BAF-EA8777733EC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47224061"/>
              </p:ext>
            </p:extLst>
          </p:nvPr>
        </p:nvGraphicFramePr>
        <p:xfrm>
          <a:off x="457200" y="2133600"/>
          <a:ext cx="11125200" cy="3889947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6630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46212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0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CS" sz="4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en-US" sz="1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CS" sz="2000" b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AKADEMIJA UMETNOSTI – Beograd</a:t>
                      </a:r>
                      <a:endParaRPr lang="en-US" sz="20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CS" sz="2000" b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Studijski program - PRODUKCIJA U UMETNOSTI I MEDIJIMA</a:t>
                      </a:r>
                      <a:endParaRPr lang="en-US" sz="20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CS" sz="2000" b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en-US" sz="20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RS" sz="2400" b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TV PRODUKCIJA 2</a:t>
                      </a:r>
                      <a:endParaRPr lang="en-US" sz="24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CS" sz="2400" b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r>
                        <a:rPr lang="sr-Latn-CS" sz="24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Teme za izradu seminarskog rada – II godina, </a:t>
                      </a:r>
                      <a:r>
                        <a:rPr lang="sr-Latn-CS" sz="2400" b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prolećni semestar</a:t>
                      </a:r>
                      <a:endParaRPr lang="en-US" sz="24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CS" sz="4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en-US" sz="1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CS" sz="2400" b="1" i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 Oblikovanje  organizacione strukture na fiktivnom primeru ...</a:t>
                      </a:r>
                      <a:endParaRPr lang="en-US" sz="24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b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4.</a:t>
                      </a:r>
                      <a:endParaRPr lang="en-US" sz="24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4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 </a:t>
                      </a:r>
                      <a:endParaRPr lang="en-US" sz="1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 err="1">
                          <a:effectLst/>
                          <a:latin typeface="Arial"/>
                          <a:ea typeface="Times New Roman"/>
                          <a:cs typeface="Arial"/>
                        </a:rPr>
                        <a:t>Oblikovanje</a:t>
                      </a:r>
                      <a:r>
                        <a:rPr lang="en-US" sz="24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  </a:t>
                      </a:r>
                      <a:r>
                        <a:rPr lang="en-US" sz="2400" dirty="0" err="1">
                          <a:effectLst/>
                          <a:latin typeface="Arial"/>
                          <a:ea typeface="Times New Roman"/>
                          <a:cs typeface="Arial"/>
                        </a:rPr>
                        <a:t>organizacione</a:t>
                      </a:r>
                      <a:r>
                        <a:rPr lang="en-US" sz="24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Arial"/>
                          <a:ea typeface="Times New Roman"/>
                          <a:cs typeface="Arial"/>
                        </a:rPr>
                        <a:t>strukture</a:t>
                      </a:r>
                      <a:r>
                        <a:rPr lang="en-US" sz="24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 – </a:t>
                      </a:r>
                      <a:r>
                        <a:rPr lang="en-US" sz="2400" b="1" dirty="0" err="1">
                          <a:effectLst/>
                          <a:latin typeface="Arial"/>
                          <a:ea typeface="Times New Roman"/>
                          <a:cs typeface="Arial"/>
                        </a:rPr>
                        <a:t>Regionalna</a:t>
                      </a:r>
                      <a:r>
                        <a:rPr lang="en-US" sz="2400" b="1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 TV</a:t>
                      </a:r>
                      <a:r>
                        <a:rPr lang="en-US" sz="24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 </a:t>
                      </a:r>
                      <a:endParaRPr lang="en-US" sz="24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(</a:t>
                      </a:r>
                      <a:r>
                        <a:rPr lang="en-US" sz="2000" dirty="0" err="1">
                          <a:effectLst/>
                          <a:latin typeface="Arial"/>
                          <a:ea typeface="Times New Roman"/>
                          <a:cs typeface="Arial"/>
                        </a:rPr>
                        <a:t>centralni</a:t>
                      </a:r>
                      <a:r>
                        <a:rPr lang="en-US" sz="20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 studio + TV </a:t>
                      </a:r>
                      <a:r>
                        <a:rPr lang="en-US" sz="2000" dirty="0" err="1">
                          <a:effectLst/>
                          <a:latin typeface="Arial"/>
                          <a:ea typeface="Times New Roman"/>
                          <a:cs typeface="Arial"/>
                        </a:rPr>
                        <a:t>centri</a:t>
                      </a:r>
                      <a:r>
                        <a:rPr lang="en-US" sz="20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 u </a:t>
                      </a:r>
                      <a:r>
                        <a:rPr lang="en-US" sz="2000" dirty="0" err="1">
                          <a:effectLst/>
                          <a:latin typeface="Arial"/>
                          <a:ea typeface="Times New Roman"/>
                          <a:cs typeface="Arial"/>
                        </a:rPr>
                        <a:t>regionu</a:t>
                      </a:r>
                      <a:r>
                        <a:rPr lang="en-US" sz="20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)</a:t>
                      </a:r>
                      <a:endParaRPr lang="sr-Latn-RS" sz="2000" dirty="0">
                        <a:effectLst/>
                        <a:latin typeface="Arial"/>
                        <a:ea typeface="Times New Roman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b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5.</a:t>
                      </a:r>
                      <a:endParaRPr lang="en-US" sz="24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4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 </a:t>
                      </a:r>
                      <a:endParaRPr lang="en-US" sz="1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 err="1">
                          <a:effectLst/>
                          <a:latin typeface="Arial"/>
                          <a:ea typeface="Times New Roman"/>
                          <a:cs typeface="Arial"/>
                        </a:rPr>
                        <a:t>Oblikovanje</a:t>
                      </a:r>
                      <a:r>
                        <a:rPr lang="en-US" sz="24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Arial"/>
                          <a:ea typeface="Times New Roman"/>
                          <a:cs typeface="Arial"/>
                        </a:rPr>
                        <a:t>organizacione</a:t>
                      </a:r>
                      <a:r>
                        <a:rPr lang="en-US" sz="24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Arial"/>
                          <a:ea typeface="Times New Roman"/>
                          <a:cs typeface="Arial"/>
                        </a:rPr>
                        <a:t>strukture</a:t>
                      </a:r>
                      <a:r>
                        <a:rPr lang="en-US" sz="24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 – </a:t>
                      </a:r>
                      <a:r>
                        <a:rPr lang="en-US" sz="2400" b="1" dirty="0" err="1">
                          <a:effectLst/>
                          <a:latin typeface="Arial"/>
                          <a:ea typeface="Times New Roman"/>
                          <a:cs typeface="Arial"/>
                        </a:rPr>
                        <a:t>Lokalna</a:t>
                      </a:r>
                      <a:r>
                        <a:rPr lang="en-US" sz="2400" b="1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 TV</a:t>
                      </a:r>
                      <a:r>
                        <a:rPr lang="en-US" sz="24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 </a:t>
                      </a:r>
                      <a:endParaRPr lang="en-US" sz="24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(</a:t>
                      </a:r>
                      <a:r>
                        <a:rPr lang="en-US" sz="2000" dirty="0" err="1">
                          <a:effectLst/>
                          <a:latin typeface="Arial"/>
                          <a:ea typeface="Times New Roman"/>
                          <a:cs typeface="Arial"/>
                        </a:rPr>
                        <a:t>gradski</a:t>
                      </a:r>
                      <a:r>
                        <a:rPr lang="en-US" sz="20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 program; </a:t>
                      </a:r>
                      <a:r>
                        <a:rPr lang="en-US" sz="2000" dirty="0" err="1">
                          <a:effectLst/>
                          <a:latin typeface="Arial"/>
                          <a:ea typeface="Times New Roman"/>
                          <a:cs typeface="Arial"/>
                        </a:rPr>
                        <a:t>servisno</a:t>
                      </a:r>
                      <a:r>
                        <a:rPr lang="en-US" sz="20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 </a:t>
                      </a:r>
                      <a:r>
                        <a:rPr lang="en-US" sz="2000" dirty="0" err="1">
                          <a:effectLst/>
                          <a:latin typeface="Arial"/>
                          <a:ea typeface="Times New Roman"/>
                          <a:cs typeface="Arial"/>
                        </a:rPr>
                        <a:t>komunalne</a:t>
                      </a:r>
                      <a:r>
                        <a:rPr lang="en-US" sz="20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 </a:t>
                      </a:r>
                      <a:r>
                        <a:rPr lang="en-US" sz="2000" dirty="0" err="1">
                          <a:effectLst/>
                          <a:latin typeface="Arial"/>
                          <a:ea typeface="Times New Roman"/>
                          <a:cs typeface="Arial"/>
                        </a:rPr>
                        <a:t>informacije</a:t>
                      </a:r>
                      <a:r>
                        <a:rPr lang="en-US" sz="20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)</a:t>
                      </a:r>
                      <a:endParaRPr lang="en-US" sz="20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4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en-US" sz="1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0">
                <a:tc gridSpan="2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4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 </a:t>
                      </a:r>
                      <a:endParaRPr lang="en-US" sz="1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612086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83C68C-AD38-11A1-1ED0-8D6B89C9A8E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E5FACC-7E1C-6E04-22B6-C80FE6491E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Predispitne obaveze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CDED050-09B9-13E9-0DE0-6D782DBE3BB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6200" y="1524000"/>
            <a:ext cx="11963400" cy="5257800"/>
          </a:xfrm>
        </p:spPr>
        <p:txBody>
          <a:bodyPr>
            <a:normAutofit/>
          </a:bodyPr>
          <a:lstStyle/>
          <a:p>
            <a:pPr marL="690372" lvl="1" indent="-571500">
              <a:spcBef>
                <a:spcPts val="0"/>
              </a:spcBef>
              <a:buClrTx/>
              <a:buSzPct val="80000"/>
              <a:buFont typeface="Wingdings" pitchFamily="2" charset="2"/>
              <a:buChar char="q"/>
            </a:pPr>
            <a:r>
              <a:rPr lang="hr-HR" sz="2400" b="1" dirty="0"/>
              <a:t>Označavanje rada</a:t>
            </a:r>
            <a:endParaRPr lang="hr-HR" sz="24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60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EF476F6-B37C-A39D-92D8-7717E7BFF7F6}"/>
              </a:ext>
            </a:extLst>
          </p:cNvPr>
          <p:cNvSpPr txBox="1"/>
          <p:nvPr/>
        </p:nvSpPr>
        <p:spPr>
          <a:xfrm>
            <a:off x="1524000" y="2150150"/>
            <a:ext cx="8915400" cy="40318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r-Latn-C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+mn-cs"/>
              </a:rPr>
              <a:t>el. dokument (word ili PDF) pre slanja označiti na sledeći način: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Times New Roman" panose="02020603050405020304" pitchFamily="18" charset="0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r-Latn-C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+mn-cs"/>
              </a:rPr>
              <a:t> 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Times New Roman" panose="02020603050405020304" pitchFamily="18" charset="0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sr-Latn-CS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Times New Roman" panose="02020603050405020304" pitchFamily="18" charset="0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sr-Latn-CS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Times New Roman" panose="02020603050405020304" pitchFamily="18" charset="0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r-Latn-C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+mn-cs"/>
              </a:rPr>
              <a:t>godina studija </a:t>
            </a:r>
            <a:r>
              <a:rPr kumimoji="0" lang="sr-Latn-C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+mn-cs"/>
              </a:rPr>
              <a:t>(rimsko)</a:t>
            </a:r>
            <a:r>
              <a:rPr kumimoji="0" lang="sr-Latn-C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+mn-cs"/>
              </a:rPr>
              <a:t>, ime i prezime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Times New Roman" panose="02020603050405020304" pitchFamily="18" charset="0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r-Latn-C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+mn-cs"/>
              </a:rPr>
              <a:t> 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Times New Roman" panose="02020603050405020304" pitchFamily="18" charset="0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sr-Latn-C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Times New Roman" panose="02020603050405020304" pitchFamily="18" charset="0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sr-Latn-C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Times New Roman" panose="02020603050405020304" pitchFamily="18" charset="0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sr-Latn-C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Times New Roman" panose="02020603050405020304" pitchFamily="18" charset="0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r-Latn-C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+mn-cs"/>
              </a:rPr>
              <a:t>npr: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Times New Roman" panose="02020603050405020304" pitchFamily="18" charset="0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r-Latn-C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+mn-cs"/>
              </a:rPr>
              <a:t> 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Times New Roman" panose="02020603050405020304" pitchFamily="18" charset="0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r-Latn-CS" sz="40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+mn-cs"/>
              </a:rPr>
              <a:t>II g Petar Petrović</a:t>
            </a:r>
            <a:endParaRPr kumimoji="0" lang="en-US" sz="4400" b="1" i="0" u="none" strike="noStrike" kern="1200" cap="none" spc="0" normalizeH="0" baseline="0" noProof="0" dirty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Times New Roman" panose="02020603050405020304" pitchFamily="18" charset="0"/>
              <a:ea typeface="Times New Roman" panose="02020603050405020304" pitchFamily="18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72156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8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4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www.tvprodukcija.com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6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1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17102" y="1600201"/>
            <a:ext cx="9157795" cy="51815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44171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www.tvprodukcija.com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6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1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69970" y="1557172"/>
            <a:ext cx="9252060" cy="52246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17114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O predmetu ...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524000"/>
            <a:ext cx="11811000" cy="5257800"/>
          </a:xfrm>
        </p:spPr>
        <p:txBody>
          <a:bodyPr>
            <a:normAutofit/>
          </a:bodyPr>
          <a:lstStyle/>
          <a:p>
            <a:pPr marL="698500" lvl="1" indent="-342900">
              <a:spcBef>
                <a:spcPts val="0"/>
              </a:spcBef>
              <a:buClrTx/>
              <a:buSzPct val="80000"/>
              <a:buFont typeface="Wingdings" pitchFamily="2" charset="2"/>
              <a:buChar char="q"/>
            </a:pPr>
            <a:endParaRPr lang="sr-Latn-RS" sz="2400" b="1" dirty="0">
              <a:latin typeface="Corbel" pitchFamily="34" charset="0"/>
            </a:endParaRPr>
          </a:p>
          <a:p>
            <a:pPr marL="698500" lvl="1" indent="-342900">
              <a:spcBef>
                <a:spcPts val="0"/>
              </a:spcBef>
              <a:buClrTx/>
              <a:buSzPct val="80000"/>
              <a:buFont typeface="Wingdings" pitchFamily="2" charset="2"/>
              <a:buChar char="q"/>
            </a:pPr>
            <a:endParaRPr lang="sr-Latn-RS" sz="2400" b="1" dirty="0">
              <a:latin typeface="Corbel" pitchFamily="34" charset="0"/>
            </a:endParaRPr>
          </a:p>
          <a:p>
            <a:pPr marL="698500" lvl="1" indent="-342900">
              <a:spcBef>
                <a:spcPts val="0"/>
              </a:spcBef>
              <a:buClrTx/>
              <a:buSzPct val="80000"/>
              <a:buFont typeface="Wingdings" pitchFamily="2" charset="2"/>
              <a:buChar char="q"/>
            </a:pPr>
            <a:r>
              <a:rPr lang="sr-Latn-RS" sz="2400" b="1" dirty="0">
                <a:latin typeface="Corbel" pitchFamily="34" charset="0"/>
              </a:rPr>
              <a:t>CILJ PREDMETA</a:t>
            </a:r>
          </a:p>
          <a:p>
            <a:pPr marL="690372" lvl="1" indent="-571500">
              <a:spcBef>
                <a:spcPts val="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</a:pPr>
            <a:endParaRPr lang="sr-Latn-RS" sz="600" dirty="0">
              <a:latin typeface="Corbel" pitchFamily="34" charset="0"/>
            </a:endParaRPr>
          </a:p>
          <a:p>
            <a:pPr marL="1174750" lvl="3" indent="-277813" algn="just"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2400" dirty="0">
                <a:latin typeface="Corbel" pitchFamily="34" charset="0"/>
              </a:rPr>
              <a:t> Analizirati i utvrditi organizacionu strukturu TV stanice, dimenzije i organizacione modele; definisanje radnih pozicija u TV stanici</a:t>
            </a:r>
            <a:endParaRPr lang="sr-Latn-RS" sz="2400" dirty="0">
              <a:latin typeface="Corbel" pitchFamily="34" charset="0"/>
            </a:endParaRPr>
          </a:p>
          <a:p>
            <a:pPr marL="896937" lvl="3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200" dirty="0"/>
          </a:p>
          <a:p>
            <a:pPr marL="896937" lvl="3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200" dirty="0"/>
          </a:p>
          <a:p>
            <a:pPr marL="896937" lvl="3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200" dirty="0"/>
          </a:p>
          <a:p>
            <a:pPr marL="896937" lvl="3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200" dirty="0"/>
          </a:p>
          <a:p>
            <a:pPr marL="698500" lvl="1" indent="-342900">
              <a:spcBef>
                <a:spcPts val="0"/>
              </a:spcBef>
              <a:buClrTx/>
              <a:buSzPct val="80000"/>
              <a:buFont typeface="Wingdings" pitchFamily="2" charset="2"/>
              <a:buChar char="q"/>
            </a:pPr>
            <a:r>
              <a:rPr lang="sr-Latn-RS" sz="2400" b="1" dirty="0">
                <a:latin typeface="Corbel" pitchFamily="34" charset="0"/>
              </a:rPr>
              <a:t>ISHOD PREDMETA</a:t>
            </a:r>
          </a:p>
          <a:p>
            <a:pPr marL="690372" lvl="1" indent="-571500">
              <a:spcBef>
                <a:spcPts val="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</a:pPr>
            <a:endParaRPr lang="sr-Latn-RS" sz="700" dirty="0">
              <a:latin typeface="Corbel" pitchFamily="34" charset="0"/>
            </a:endParaRPr>
          </a:p>
          <a:p>
            <a:pPr marL="1174750" lvl="3" indent="-277813"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r-Latn-CS" sz="2400" dirty="0"/>
              <a:t>Stečena znanja o metodama organizacije i organizacionih modela, potrebnim radnim pozicijama i njihovom značaju</a:t>
            </a:r>
            <a:endParaRPr lang="hr-HR" sz="24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b="1" dirty="0"/>
              <a:t>          </a:t>
            </a:r>
            <a:endParaRPr lang="hr-HR" sz="20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438912" lvl="1" indent="-320040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22543837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114300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www.tvprodukcija.com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6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1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30824" y="1562101"/>
            <a:ext cx="9530351" cy="51815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54883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O predmetu ...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524000"/>
            <a:ext cx="12115800" cy="5257800"/>
          </a:xfrm>
        </p:spPr>
        <p:txBody>
          <a:bodyPr>
            <a:normAutofit/>
          </a:bodyPr>
          <a:lstStyle/>
          <a:p>
            <a:pPr marL="698500" lvl="1" indent="-342900">
              <a:spcBef>
                <a:spcPts val="0"/>
              </a:spcBef>
              <a:buClrTx/>
              <a:buSzPct val="80000"/>
              <a:buFont typeface="Wingdings" pitchFamily="2" charset="2"/>
              <a:buChar char="q"/>
            </a:pPr>
            <a:endParaRPr lang="hr-HR" sz="1800" b="1" dirty="0"/>
          </a:p>
          <a:p>
            <a:pPr marL="698500" lvl="1" indent="-342900">
              <a:spcBef>
                <a:spcPts val="0"/>
              </a:spcBef>
              <a:buClrTx/>
              <a:buSzPct val="80000"/>
              <a:buFont typeface="Wingdings" pitchFamily="2" charset="2"/>
              <a:buChar char="q"/>
            </a:pPr>
            <a:r>
              <a:rPr lang="hr-HR" sz="2400" b="1" dirty="0"/>
              <a:t>Literatura:</a:t>
            </a:r>
          </a:p>
          <a:p>
            <a:pPr marL="1163638" lvl="1" indent="-534988">
              <a:lnSpc>
                <a:spcPct val="15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400" dirty="0"/>
              <a:t>1.  Kajganić P. (2010) </a:t>
            </a:r>
            <a:r>
              <a:rPr lang="hr-HR" sz="2400" b="1" dirty="0"/>
              <a:t>TV produkcija 1</a:t>
            </a:r>
            <a:r>
              <a:rPr lang="hr-HR" sz="2400" dirty="0"/>
              <a:t>, ShopMyBook, Puurs, Belgium </a:t>
            </a:r>
          </a:p>
          <a:p>
            <a:pPr marL="1163638" lvl="1" indent="-534988">
              <a:lnSpc>
                <a:spcPct val="15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400" dirty="0"/>
              <a:t>2. Peković G. (1995) </a:t>
            </a:r>
            <a:r>
              <a:rPr lang="hr-HR" sz="2400" b="1" dirty="0"/>
              <a:t>Menadžment komercijalne televizije</a:t>
            </a:r>
            <a:r>
              <a:rPr lang="hr-HR" sz="2400" dirty="0"/>
              <a:t>, FDU, Beograd </a:t>
            </a:r>
          </a:p>
          <a:p>
            <a:pPr marL="1163638" lvl="1" indent="-534988">
              <a:lnSpc>
                <a:spcPct val="15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400" dirty="0"/>
              <a:t>3. Leksikon (1993) </a:t>
            </a:r>
            <a:r>
              <a:rPr lang="hr-HR" sz="2400" b="1" dirty="0"/>
              <a:t>Leksikon filmskih i TV pojmova 1</a:t>
            </a:r>
            <a:r>
              <a:rPr lang="hr-HR" sz="2400" dirty="0"/>
              <a:t>, Naučna knjiga, </a:t>
            </a:r>
            <a:r>
              <a:rPr lang="hr-HR" sz="1600" dirty="0"/>
              <a:t>Univerzitet umetnosti, Beograd </a:t>
            </a:r>
            <a:endParaRPr lang="hr-HR" sz="2400" dirty="0"/>
          </a:p>
          <a:p>
            <a:pPr marL="1163638" lvl="1" indent="-534988">
              <a:lnSpc>
                <a:spcPct val="15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400" dirty="0"/>
              <a:t>4. Leksikon (1997) </a:t>
            </a:r>
            <a:r>
              <a:rPr lang="hr-HR" sz="2400" b="1" dirty="0"/>
              <a:t>Leksikon filmskih i TV pojmova 2</a:t>
            </a:r>
            <a:r>
              <a:rPr lang="hr-HR" sz="2400" dirty="0"/>
              <a:t>, Univerzitet umetnosti, Beograd </a:t>
            </a:r>
          </a:p>
          <a:p>
            <a:pPr marL="1163638" lvl="1" indent="-534988">
              <a:lnSpc>
                <a:spcPct val="15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400" dirty="0"/>
              <a:t>5. Dulanović Ž., Ondrej J. (2002) </a:t>
            </a:r>
            <a:r>
              <a:rPr lang="hr-HR" sz="2400" b="1" dirty="0"/>
              <a:t>Organizaciona struktura-metode i modeli</a:t>
            </a:r>
            <a:r>
              <a:rPr lang="hr-HR" sz="2400" dirty="0"/>
              <a:t>, FON, </a:t>
            </a:r>
            <a:r>
              <a:rPr lang="hr-HR" sz="2000" dirty="0"/>
              <a:t>Beograd</a:t>
            </a:r>
            <a:r>
              <a:rPr lang="hr-HR" sz="2400" dirty="0"/>
              <a:t> </a:t>
            </a:r>
          </a:p>
          <a:p>
            <a:pPr marL="1163638" lvl="1" indent="-534988">
              <a:lnSpc>
                <a:spcPct val="15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400" dirty="0"/>
              <a:t>6. Dulanović Ž., Džinović M. (1995) </a:t>
            </a:r>
            <a:r>
              <a:rPr lang="hr-HR" sz="2400" b="1" dirty="0"/>
              <a:t>Osnovi organizacije</a:t>
            </a:r>
            <a:r>
              <a:rPr lang="hr-HR" sz="2400" dirty="0"/>
              <a:t>, FON, Beograd </a:t>
            </a: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438912" lvl="1" indent="-320040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21569471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Organizaciona struktura TV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524000"/>
            <a:ext cx="11734800" cy="5257800"/>
          </a:xfrm>
        </p:spPr>
        <p:txBody>
          <a:bodyPr>
            <a:normAutofit/>
          </a:bodyPr>
          <a:lstStyle/>
          <a:p>
            <a:pPr marL="688975" lvl="1" indent="-244475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hr-HR" sz="2400" dirty="0"/>
              <a:t>Dimenzije i modeli org. strukture</a:t>
            </a:r>
          </a:p>
          <a:p>
            <a:pPr marL="688975" lvl="1" indent="-244475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hr-HR" sz="2400" dirty="0"/>
              <a:t>Org. struktura TV stanice</a:t>
            </a:r>
          </a:p>
          <a:p>
            <a:pPr marL="688975" lvl="1" indent="-244475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hr-HR" sz="2400" dirty="0"/>
              <a:t>Programski sektor</a:t>
            </a:r>
          </a:p>
          <a:p>
            <a:pPr marL="688975" lvl="1" indent="-244475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hr-HR" sz="2400" dirty="0"/>
              <a:t>Sektor tehnike</a:t>
            </a:r>
          </a:p>
          <a:p>
            <a:pPr marL="688975" lvl="1" indent="-244475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hr-HR" sz="2400" dirty="0"/>
              <a:t>Ekonomsko poslovni sektor</a:t>
            </a:r>
          </a:p>
          <a:p>
            <a:pPr marL="688975" lvl="1" indent="-244475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hr-HR" sz="2400" dirty="0"/>
              <a:t>Sektor produkcije</a:t>
            </a:r>
          </a:p>
          <a:p>
            <a:pPr marL="688975" lvl="1" indent="-244475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hr-HR" sz="2400" dirty="0"/>
              <a:t>Izvršna produkcija</a:t>
            </a:r>
          </a:p>
          <a:p>
            <a:pPr marL="688975" lvl="1" indent="-244475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hr-HR" sz="2400" dirty="0"/>
              <a:t>Služba realizacije</a:t>
            </a:r>
          </a:p>
          <a:p>
            <a:pPr marL="688975" lvl="1" indent="-244475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r-Latn-RS" sz="2400" dirty="0"/>
              <a:t>Kreativna služba</a:t>
            </a:r>
            <a:endParaRPr lang="en-US" sz="2400" dirty="0"/>
          </a:p>
          <a:p>
            <a:pPr marL="438912" lvl="1" indent="-320040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37533" y="2130867"/>
            <a:ext cx="5887021" cy="3924681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41188" y="1948560"/>
            <a:ext cx="5111497" cy="428147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37533" y="2077477"/>
            <a:ext cx="5926492" cy="4316905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44193" y="2103759"/>
            <a:ext cx="6021262" cy="4184163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15000" y="2146725"/>
            <a:ext cx="5928076" cy="4184163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44193" y="2009907"/>
            <a:ext cx="5878518" cy="43908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60876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9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8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7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6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2000"/>
                            </p:stCondLst>
                            <p:childTnLst>
                              <p:par>
                                <p:cTn id="58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2500"/>
                            </p:stCondLst>
                            <p:childTnLst>
                              <p:par>
                                <p:cTn id="63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3000"/>
                            </p:stCondLst>
                            <p:childTnLst>
                              <p:par>
                                <p:cTn id="68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Radne pozicije u TV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524000"/>
            <a:ext cx="11734800" cy="5257800"/>
          </a:xfrm>
        </p:spPr>
        <p:txBody>
          <a:bodyPr>
            <a:normAutofit/>
          </a:bodyPr>
          <a:lstStyle/>
          <a:p>
            <a:pPr marL="688975" lvl="1" indent="-244475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hr-HR" sz="2400" dirty="0"/>
              <a:t>Producent</a:t>
            </a:r>
          </a:p>
          <a:p>
            <a:pPr marL="688975" lvl="1" indent="-244475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hr-HR" sz="2400" dirty="0"/>
              <a:t>Glavni organizator</a:t>
            </a:r>
          </a:p>
          <a:p>
            <a:pPr marL="688975" lvl="1" indent="-244475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hr-HR" sz="2400" dirty="0"/>
              <a:t>Sekretar produkcije</a:t>
            </a:r>
          </a:p>
          <a:p>
            <a:pPr marL="688975" lvl="1" indent="-244475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hr-HR" sz="2400" dirty="0"/>
              <a:t>Planer</a:t>
            </a:r>
          </a:p>
          <a:p>
            <a:pPr marL="688975" lvl="1" indent="-244475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hr-HR" sz="2400" dirty="0"/>
              <a:t>ENG snimatelj</a:t>
            </a:r>
          </a:p>
          <a:p>
            <a:pPr marL="688975" lvl="1" indent="-244475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hr-HR" sz="2400" dirty="0"/>
              <a:t>Tonski snimatelj</a:t>
            </a:r>
          </a:p>
          <a:p>
            <a:pPr marL="688975" lvl="1" indent="-244475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hr-HR" sz="2400" dirty="0"/>
              <a:t>Sekretar režije</a:t>
            </a:r>
          </a:p>
          <a:p>
            <a:pPr marL="688975" lvl="1" indent="-244475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hr-HR" sz="2400" dirty="0"/>
              <a:t>Video mikser</a:t>
            </a:r>
          </a:p>
          <a:p>
            <a:pPr marL="690372" lvl="1" indent="-571500">
              <a:spcBef>
                <a:spcPts val="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</a:pPr>
            <a:endParaRPr lang="hr-HR" sz="20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67539" y="2335432"/>
            <a:ext cx="6252909" cy="35672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482162" y="2085830"/>
            <a:ext cx="4635772" cy="41276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13645" y="1828801"/>
            <a:ext cx="5808775" cy="45514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60961" y="2085829"/>
            <a:ext cx="5818652" cy="4127606"/>
          </a:xfrm>
          <a:prstGeom prst="rect">
            <a:avLst/>
          </a:prstGeom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35441" y="1924792"/>
            <a:ext cx="4304360" cy="44891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39989" y="2556583"/>
            <a:ext cx="5853021" cy="3304124"/>
          </a:xfrm>
          <a:prstGeom prst="rect">
            <a:avLst/>
          </a:prstGeom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21072" y="2215742"/>
            <a:ext cx="6104033" cy="40693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68883" y="2180803"/>
            <a:ext cx="6333010" cy="42199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104824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9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8" dur="2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8" dur="2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"/>
                            </p:stCondLst>
                            <p:childTnLst>
                              <p:par>
                                <p:cTn id="6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7" dur="20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6" dur="20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114300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Radne pozicije u TV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524000"/>
            <a:ext cx="11582400" cy="5257800"/>
          </a:xfrm>
        </p:spPr>
        <p:txBody>
          <a:bodyPr>
            <a:normAutofit/>
          </a:bodyPr>
          <a:lstStyle/>
          <a:p>
            <a:pPr marL="690372" lvl="1" indent="-571500">
              <a:spcBef>
                <a:spcPts val="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</a:pPr>
            <a:endParaRPr lang="hr-HR" sz="2000" b="1" dirty="0"/>
          </a:p>
          <a:p>
            <a:pPr marL="688975" lvl="1" indent="-244475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hr-HR" sz="2400" dirty="0"/>
              <a:t>Realizator EGO</a:t>
            </a:r>
          </a:p>
          <a:p>
            <a:pPr marL="688975" lvl="1" indent="-244475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hr-HR" sz="2400" dirty="0"/>
              <a:t>Tonski realizator</a:t>
            </a:r>
          </a:p>
          <a:p>
            <a:pPr marL="688975" lvl="1" indent="-244475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hr-HR" sz="2400" dirty="0"/>
              <a:t>Asistent režije</a:t>
            </a:r>
          </a:p>
          <a:p>
            <a:pPr marL="688975" lvl="1" indent="-244475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hr-HR" sz="2400" dirty="0"/>
              <a:t>Kamerman</a:t>
            </a:r>
          </a:p>
          <a:p>
            <a:pPr marL="688975" lvl="1" indent="-244475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hr-HR" sz="2400" dirty="0"/>
              <a:t>Arhivar/as. realizacije</a:t>
            </a:r>
          </a:p>
          <a:p>
            <a:pPr marL="688975" lvl="1" indent="-244475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hr-HR" sz="2400" dirty="0"/>
              <a:t>Dokumentarista</a:t>
            </a:r>
          </a:p>
          <a:p>
            <a:pPr marL="688975" lvl="1" indent="-244475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hr-HR" sz="2400" dirty="0"/>
              <a:t>Stilista</a:t>
            </a:r>
          </a:p>
          <a:p>
            <a:pPr marL="688975" lvl="1" indent="-244475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hr-HR" sz="2400" dirty="0"/>
              <a:t>Garderober </a:t>
            </a:r>
          </a:p>
          <a:p>
            <a:pPr marL="690372" lvl="1" indent="-571500">
              <a:spcBef>
                <a:spcPts val="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</a:pPr>
            <a:endParaRPr lang="hr-HR" sz="20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562599" y="1907126"/>
            <a:ext cx="5664452" cy="42522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562599" y="1871577"/>
            <a:ext cx="5664451" cy="42444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638800" y="1810615"/>
            <a:ext cx="5475636" cy="43681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18918" y="2498982"/>
            <a:ext cx="6268267" cy="29709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524498" y="1864758"/>
            <a:ext cx="5758861" cy="43209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11535" y="1672684"/>
            <a:ext cx="4065213" cy="49354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6" name="Picture 8"/>
          <p:cNvPicPr>
            <a:picLocks noChangeAspect="1" noChangeArrowheads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11150" y="1981200"/>
            <a:ext cx="6285601" cy="419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7" name="Picture 9"/>
          <p:cNvPicPr>
            <a:picLocks noChangeAspect="1" noChangeArrowheads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105400" y="2247953"/>
            <a:ext cx="6278101" cy="36495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864005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" dur="2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9" dur="2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8" dur="20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7" dur="20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6" dur="20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5" dur="20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4" dur="2000"/>
                                        <p:tgtEl>
                                          <p:spTgt spid="20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Radne pozicije u TV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524000"/>
            <a:ext cx="11582400" cy="5257800"/>
          </a:xfrm>
        </p:spPr>
        <p:txBody>
          <a:bodyPr>
            <a:normAutofit/>
          </a:bodyPr>
          <a:lstStyle/>
          <a:p>
            <a:pPr marL="690372" lvl="1" indent="-571500">
              <a:spcBef>
                <a:spcPts val="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</a:pPr>
            <a:endParaRPr lang="hr-HR" sz="2000" b="1" dirty="0"/>
          </a:p>
          <a:p>
            <a:pPr marL="688975" lvl="1" indent="-244475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hr-HR" sz="2400" dirty="0"/>
              <a:t>Šminker</a:t>
            </a:r>
          </a:p>
          <a:p>
            <a:pPr marL="688975" lvl="1" indent="-244475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hr-HR" sz="2400" dirty="0"/>
              <a:t>Scenograf</a:t>
            </a:r>
          </a:p>
          <a:p>
            <a:pPr marL="688975" lvl="1" indent="-244475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hr-HR" sz="2400" dirty="0"/>
              <a:t>Scenski radnik</a:t>
            </a:r>
          </a:p>
          <a:p>
            <a:pPr marL="688975" lvl="1" indent="-244475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hr-HR" sz="2400" dirty="0"/>
              <a:t>Dizajner video grafike</a:t>
            </a:r>
          </a:p>
          <a:p>
            <a:pPr marL="688975" lvl="1" indent="-244475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hr-HR" sz="2400" dirty="0"/>
              <a:t>Realizator video grafike</a:t>
            </a:r>
          </a:p>
          <a:p>
            <a:pPr marL="688975" lvl="1" indent="-244475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hr-HR" sz="2400" dirty="0"/>
              <a:t>Glavni realizator</a:t>
            </a:r>
          </a:p>
          <a:p>
            <a:pPr marL="688975" lvl="1" indent="-244475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hr-HR" sz="2400" dirty="0"/>
              <a:t>Realizator emisije</a:t>
            </a:r>
          </a:p>
          <a:p>
            <a:pPr marL="688975" lvl="1" indent="-244475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hr-HR" sz="2400" dirty="0"/>
              <a:t>Realizator vesti </a:t>
            </a:r>
          </a:p>
          <a:p>
            <a:pPr marL="690372" lvl="1" indent="-571500">
              <a:spcBef>
                <a:spcPts val="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</a:pPr>
            <a:endParaRPr lang="hr-HR" sz="20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14817" y="1828617"/>
            <a:ext cx="4650070" cy="46500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62548" y="1841654"/>
            <a:ext cx="6463534" cy="46927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46971" y="2047312"/>
            <a:ext cx="6283895" cy="4184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21621" y="1828801"/>
            <a:ext cx="6976175" cy="4648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3796" y="1952934"/>
            <a:ext cx="7128063" cy="43840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931460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" dur="2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9" dur="2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3" dur="20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2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000"/>
                            </p:stCondLst>
                            <p:childTnLst>
                              <p:par>
                                <p:cTn id="5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500"/>
                            </p:stCondLst>
                            <p:childTnLst>
                              <p:par>
                                <p:cTn id="5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Predispitni bodovi 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graphicFrame>
        <p:nvGraphicFramePr>
          <p:cNvPr id="7" name="Content Placeholder 3">
            <a:extLst>
              <a:ext uri="{FF2B5EF4-FFF2-40B4-BE49-F238E27FC236}">
                <a16:creationId xmlns:a16="http://schemas.microsoft.com/office/drawing/2014/main" id="{225CE625-C175-9DFA-B722-1E66A8F486E7}"/>
              </a:ext>
            </a:extLst>
          </p:cNvPr>
          <p:cNvGraphicFramePr>
            <a:graphicFrameLocks/>
          </p:cNvGraphicFramePr>
          <p:nvPr/>
        </p:nvGraphicFramePr>
        <p:xfrm>
          <a:off x="1644650" y="1524000"/>
          <a:ext cx="8902700" cy="5257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2" name="TextBox 11">
            <a:extLst>
              <a:ext uri="{FF2B5EF4-FFF2-40B4-BE49-F238E27FC236}">
                <a16:creationId xmlns:a16="http://schemas.microsoft.com/office/drawing/2014/main" id="{9A28DDE3-8244-708A-1D32-BFF2664DA1B7}"/>
              </a:ext>
            </a:extLst>
          </p:cNvPr>
          <p:cNvSpPr txBox="1"/>
          <p:nvPr/>
        </p:nvSpPr>
        <p:spPr>
          <a:xfrm>
            <a:off x="2316480" y="1980845"/>
            <a:ext cx="16764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r-Latn-RS" sz="2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rbel"/>
                <a:ea typeface="+mn-ea"/>
                <a:cs typeface="+mn-cs"/>
              </a:rPr>
              <a:t>usmeni ispit</a:t>
            </a:r>
            <a:endParaRPr kumimoji="0" lang="en-US" sz="2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orbel"/>
              <a:ea typeface="+mn-ea"/>
              <a:cs typeface="+mn-cs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2FBDFFC6-A169-35AC-7563-C24FC6DD6C60}"/>
              </a:ext>
            </a:extLst>
          </p:cNvPr>
          <p:cNvSpPr/>
          <p:nvPr/>
        </p:nvSpPr>
        <p:spPr>
          <a:xfrm>
            <a:off x="2133600" y="2114074"/>
            <a:ext cx="152400" cy="164427"/>
          </a:xfrm>
          <a:prstGeom prst="rect">
            <a:avLst/>
          </a:prstGeom>
          <a:solidFill>
            <a:srgbClr val="FF0000"/>
          </a:soli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orbel"/>
              <a:ea typeface="+mn-ea"/>
              <a:cs typeface="+mn-cs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2AF79694-E45F-7428-20AB-44CB81059BB2}"/>
              </a:ext>
            </a:extLst>
          </p:cNvPr>
          <p:cNvSpPr txBox="1"/>
          <p:nvPr/>
        </p:nvSpPr>
        <p:spPr>
          <a:xfrm>
            <a:off x="4373880" y="1980843"/>
            <a:ext cx="30480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r-Latn-RS" sz="2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rbel"/>
                <a:ea typeface="+mn-ea"/>
                <a:cs typeface="+mn-cs"/>
              </a:rPr>
              <a:t>seminarski/kolokvijum</a:t>
            </a:r>
            <a:endParaRPr kumimoji="0" lang="en-US" sz="2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orbel"/>
              <a:ea typeface="+mn-ea"/>
              <a:cs typeface="+mn-cs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F16689C2-9A01-6A45-72BE-238DA767AEA7}"/>
              </a:ext>
            </a:extLst>
          </p:cNvPr>
          <p:cNvSpPr/>
          <p:nvPr/>
        </p:nvSpPr>
        <p:spPr>
          <a:xfrm>
            <a:off x="4236720" y="2140744"/>
            <a:ext cx="152400" cy="164427"/>
          </a:xfrm>
          <a:prstGeom prst="rect">
            <a:avLst/>
          </a:prstGeom>
          <a:solidFill>
            <a:srgbClr val="FFFF00"/>
          </a:soli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orbel"/>
              <a:ea typeface="+mn-ea"/>
              <a:cs typeface="+mn-cs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1987EC-76C4-AAC7-CF84-FA2ED08F7555}"/>
              </a:ext>
            </a:extLst>
          </p:cNvPr>
          <p:cNvSpPr txBox="1"/>
          <p:nvPr/>
        </p:nvSpPr>
        <p:spPr>
          <a:xfrm>
            <a:off x="7425690" y="1980843"/>
            <a:ext cx="149098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r-Latn-RS" sz="2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rbel"/>
                <a:ea typeface="+mn-ea"/>
                <a:cs typeface="+mn-cs"/>
              </a:rPr>
              <a:t>predavanja</a:t>
            </a:r>
            <a:endParaRPr kumimoji="0" lang="en-US" sz="2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orbel"/>
              <a:ea typeface="+mn-ea"/>
              <a:cs typeface="+mn-cs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3248F232-8BA3-57E3-E4AC-8FB1C9CAFC14}"/>
              </a:ext>
            </a:extLst>
          </p:cNvPr>
          <p:cNvSpPr/>
          <p:nvPr/>
        </p:nvSpPr>
        <p:spPr>
          <a:xfrm>
            <a:off x="7271385" y="2140744"/>
            <a:ext cx="152400" cy="164427"/>
          </a:xfrm>
          <a:prstGeom prst="rect">
            <a:avLst/>
          </a:prstGeom>
          <a:solidFill>
            <a:srgbClr val="00B0F0"/>
          </a:soli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orbel"/>
              <a:ea typeface="+mn-ea"/>
              <a:cs typeface="+mn-cs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B9B807F0-639A-2369-6012-EF08FBD5ED4D}"/>
              </a:ext>
            </a:extLst>
          </p:cNvPr>
          <p:cNvSpPr/>
          <p:nvPr/>
        </p:nvSpPr>
        <p:spPr>
          <a:xfrm>
            <a:off x="9067800" y="2174541"/>
            <a:ext cx="152400" cy="164427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orbel"/>
              <a:ea typeface="+mn-ea"/>
              <a:cs typeface="+mn-cs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F5179C47-09BF-C26C-01F8-0064A3516516}"/>
              </a:ext>
            </a:extLst>
          </p:cNvPr>
          <p:cNvSpPr txBox="1"/>
          <p:nvPr/>
        </p:nvSpPr>
        <p:spPr>
          <a:xfrm>
            <a:off x="9239885" y="2007513"/>
            <a:ext cx="97091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r-Latn-RS" sz="2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rbel"/>
                <a:ea typeface="+mn-ea"/>
                <a:cs typeface="+mn-cs"/>
              </a:rPr>
              <a:t>zadaci</a:t>
            </a:r>
            <a:endParaRPr kumimoji="0" lang="en-US" sz="2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orbe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574980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7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7" grpId="0" uiExpand="1">
        <p:bldSub>
          <a:bldChart bld="category"/>
        </p:bldSub>
      </p:bldGraphic>
      <p:bldP spid="12" grpId="0"/>
      <p:bldP spid="13" grpId="0" animBg="1"/>
      <p:bldP spid="14" grpId="0"/>
      <p:bldP spid="15" grpId="0" animBg="1"/>
      <p:bldP spid="16" grpId="0"/>
      <p:bldP spid="17" grpId="0" animBg="1"/>
      <p:bldP spid="18" grpId="0" animBg="1"/>
      <p:bldP spid="1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/>
          <a:lstStyle/>
          <a:p>
            <a:r>
              <a:rPr lang="sr-Latn-RS" sz="3600" dirty="0">
                <a:solidFill>
                  <a:srgbClr val="5A6378">
                    <a:lumMod val="20000"/>
                    <a:lumOff val="80000"/>
                  </a:srgbClr>
                </a:solidFill>
              </a:rPr>
              <a:t>Tabela bodova i ocena</a:t>
            </a:r>
            <a:endParaRPr lang="en-US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620" y="1483854"/>
            <a:ext cx="10575359" cy="31808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32374" y="4781070"/>
            <a:ext cx="3127252" cy="20007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314395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Overrid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odule">
  <a:themeElements>
    <a:clrScheme name="Module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Module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odul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300000"/>
              </a:schemeClr>
            </a:gs>
            <a:gs pos="12000">
              <a:schemeClr val="phClr">
                <a:tint val="48000"/>
                <a:satMod val="300000"/>
              </a:schemeClr>
            </a:gs>
            <a:gs pos="20000">
              <a:schemeClr val="phClr">
                <a:tint val="49000"/>
                <a:satMod val="30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10000" t="-25000" r="10000" b="125000"/>
          </a:path>
        </a:gradFill>
        <a:blipFill>
          <a:blip xmlns:r="http://schemas.openxmlformats.org/officeDocument/2006/relationships" r:embed="rId1">
            <a:duotone>
              <a:schemeClr val="phClr">
                <a:shade val="75000"/>
                <a:satMod val="105000"/>
              </a:schemeClr>
              <a:schemeClr val="phClr">
                <a:tint val="95000"/>
                <a:satMod val="105000"/>
              </a:schemeClr>
            </a:duotone>
          </a:blip>
          <a:tile tx="0" ty="0" sx="38000" sy="38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Module">
  <a:themeElements>
    <a:clrScheme name="Module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Module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odul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300000"/>
              </a:schemeClr>
            </a:gs>
            <a:gs pos="12000">
              <a:schemeClr val="phClr">
                <a:tint val="48000"/>
                <a:satMod val="300000"/>
              </a:schemeClr>
            </a:gs>
            <a:gs pos="20000">
              <a:schemeClr val="phClr">
                <a:tint val="49000"/>
                <a:satMod val="30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10000" t="-25000" r="10000" b="125000"/>
          </a:path>
        </a:gradFill>
        <a:blipFill>
          <a:blip xmlns:r="http://schemas.openxmlformats.org/officeDocument/2006/relationships" r:embed="rId1">
            <a:duotone>
              <a:schemeClr val="phClr">
                <a:shade val="75000"/>
                <a:satMod val="105000"/>
              </a:schemeClr>
              <a:schemeClr val="phClr">
                <a:tint val="95000"/>
                <a:satMod val="105000"/>
              </a:schemeClr>
            </a:duotone>
          </a:blip>
          <a:tile tx="0" ty="0" sx="38000" sy="38000" flip="none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Module">
    <a:dk1>
      <a:sysClr val="windowText" lastClr="000000"/>
    </a:dk1>
    <a:lt1>
      <a:sysClr val="window" lastClr="FFFFFF"/>
    </a:lt1>
    <a:dk2>
      <a:srgbClr val="5A6378"/>
    </a:dk2>
    <a:lt2>
      <a:srgbClr val="D4D4D6"/>
    </a:lt2>
    <a:accent1>
      <a:srgbClr val="F0AD00"/>
    </a:accent1>
    <a:accent2>
      <a:srgbClr val="60B5CC"/>
    </a:accent2>
    <a:accent3>
      <a:srgbClr val="E66C7D"/>
    </a:accent3>
    <a:accent4>
      <a:srgbClr val="6BB76D"/>
    </a:accent4>
    <a:accent5>
      <a:srgbClr val="E88651"/>
    </a:accent5>
    <a:accent6>
      <a:srgbClr val="C64847"/>
    </a:accent6>
    <a:hlink>
      <a:srgbClr val="168BBA"/>
    </a:hlink>
    <a:folHlink>
      <a:srgbClr val="680000"/>
    </a:folHlink>
  </a:clrScheme>
  <a:fontScheme name="Module">
    <a:majorFont>
      <a:latin typeface="Corbel"/>
      <a:ea typeface=""/>
      <a:cs typeface=""/>
      <a:font script="Jpan" typeface="HGｺﾞｼｯｸM"/>
      <a:font script="Hang" typeface="HY엽서L"/>
      <a:font script="Hans" typeface="华文楷体"/>
      <a:font script="Hant" typeface="新細明體"/>
      <a:font script="Arab" typeface="Tahoma"/>
      <a:font script="Hebr" typeface="Miriam"/>
      <a:font script="Thai" typeface="DilleniaUPC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ajorFont>
    <a:minorFont>
      <a:latin typeface="Corbel"/>
      <a:ea typeface=""/>
      <a:cs typeface=""/>
      <a:font script="Jpan" typeface="HGｺﾞｼｯｸM"/>
      <a:font script="Hang" typeface="HY엽서L"/>
      <a:font script="Hans" typeface="华文楷体"/>
      <a:font script="Hant" typeface="新細明體"/>
      <a:font script="Arab" typeface="Tahoma"/>
      <a:font script="Hebr" typeface="Miriam"/>
      <a:font script="Thai" typeface="DilleniaUPC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Modul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47500"/>
              <a:satMod val="137000"/>
            </a:schemeClr>
          </a:gs>
          <a:gs pos="55000">
            <a:schemeClr val="phClr">
              <a:shade val="69000"/>
              <a:satMod val="137000"/>
            </a:schemeClr>
          </a:gs>
          <a:gs pos="100000">
            <a:schemeClr val="phClr">
              <a:shade val="98000"/>
              <a:satMod val="137000"/>
            </a:schemeClr>
          </a:gs>
        </a:gsLst>
        <a:lin ang="16200000" scaled="0"/>
      </a:gradFill>
    </a:fillStyleLst>
    <a:lnStyleLst>
      <a:ln w="6350" cap="rnd" cmpd="sng" algn="ctr">
        <a:solidFill>
          <a:schemeClr val="phClr">
            <a:shade val="95000"/>
            <a:satMod val="105000"/>
          </a:schemeClr>
        </a:solidFill>
        <a:prstDash val="solid"/>
      </a:ln>
      <a:ln w="48000" cap="flat" cmpd="thickThin" algn="ctr">
        <a:solidFill>
          <a:schemeClr val="phClr"/>
        </a:solidFill>
        <a:prstDash val="solid"/>
      </a:ln>
      <a:ln w="48500" cap="flat" cmpd="thickThin" algn="ctr">
        <a:solidFill>
          <a:schemeClr val="phClr"/>
        </a:solidFill>
        <a:prstDash val="solid"/>
      </a:ln>
    </a:lnStyleLst>
    <a:effectStyleLst>
      <a:effectStyle>
        <a:effectLst>
          <a:outerShdw blurRad="45000" dist="25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39000" dist="254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39000" dist="25400" dir="5400000" rotWithShape="0">
            <a:srgbClr val="000000">
              <a:alpha val="38000"/>
            </a:srgbClr>
          </a:outerShdw>
        </a:effectLst>
        <a:scene3d>
          <a:camera prst="orthographicFront" fov="0">
            <a:rot lat="0" lon="0" rev="0"/>
          </a:camera>
          <a:lightRig rig="threePt" dir="t">
            <a:rot lat="0" lon="0" rev="1800000"/>
          </a:lightRig>
        </a:scene3d>
        <a:sp3d prstMaterial="matte">
          <a:bevelT h="200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8000"/>
              <a:satMod val="300000"/>
            </a:schemeClr>
          </a:gs>
          <a:gs pos="12000">
            <a:schemeClr val="phClr">
              <a:tint val="48000"/>
              <a:satMod val="300000"/>
            </a:schemeClr>
          </a:gs>
          <a:gs pos="20000">
            <a:schemeClr val="phClr">
              <a:tint val="49000"/>
              <a:satMod val="300000"/>
            </a:schemeClr>
          </a:gs>
          <a:gs pos="100000">
            <a:schemeClr val="phClr">
              <a:shade val="30000"/>
            </a:schemeClr>
          </a:gs>
        </a:gsLst>
        <a:path path="circle">
          <a:fillToRect l="10000" t="-25000" r="10000" b="125000"/>
        </a:path>
      </a:gradFill>
      <a:blipFill>
        <a:blip xmlns:r="http://schemas.openxmlformats.org/officeDocument/2006/relationships" r:embed="rId1">
          <a:duotone>
            <a:schemeClr val="phClr">
              <a:shade val="75000"/>
              <a:satMod val="105000"/>
            </a:schemeClr>
            <a:schemeClr val="phClr">
              <a:tint val="95000"/>
              <a:satMod val="105000"/>
            </a:schemeClr>
          </a:duotone>
        </a:blip>
        <a:tile tx="0" ty="0" sx="38000" sy="38000" flip="none" algn="tl"/>
      </a:blip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Module</Template>
  <TotalTime>2608</TotalTime>
  <Words>835</Words>
  <Application>Microsoft Office PowerPoint</Application>
  <PresentationFormat>Widescreen</PresentationFormat>
  <Paragraphs>244</Paragraphs>
  <Slides>20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20</vt:i4>
      </vt:variant>
    </vt:vector>
  </HeadingPairs>
  <TitlesOfParts>
    <vt:vector size="30" baseType="lpstr">
      <vt:lpstr>Arial</vt:lpstr>
      <vt:lpstr>Calibri</vt:lpstr>
      <vt:lpstr>Corbel</vt:lpstr>
      <vt:lpstr>Symbol</vt:lpstr>
      <vt:lpstr>Times New Roman</vt:lpstr>
      <vt:lpstr>Wingdings</vt:lpstr>
      <vt:lpstr>Wingdings 2</vt:lpstr>
      <vt:lpstr>Wingdings 3</vt:lpstr>
      <vt:lpstr>Module</vt:lpstr>
      <vt:lpstr>1_Module</vt:lpstr>
      <vt:lpstr>PowerPoint Presentation</vt:lpstr>
      <vt:lpstr>O predmetu ...</vt:lpstr>
      <vt:lpstr>O predmetu ...</vt:lpstr>
      <vt:lpstr>Organizaciona struktura TV</vt:lpstr>
      <vt:lpstr>Radne pozicije u TV</vt:lpstr>
      <vt:lpstr>Radne pozicije u TV</vt:lpstr>
      <vt:lpstr>Radne pozicije u TV</vt:lpstr>
      <vt:lpstr>Predispitni bodovi </vt:lpstr>
      <vt:lpstr>Tabela bodova i ocena</vt:lpstr>
      <vt:lpstr>Prisustvo na času</vt:lpstr>
      <vt:lpstr>Prisustvo na času</vt:lpstr>
      <vt:lpstr>Predaja seminarskih radova / kolokvijuma</vt:lpstr>
      <vt:lpstr>Izrada mesečnih zadataka</vt:lpstr>
      <vt:lpstr>Predispitne obaveze</vt:lpstr>
      <vt:lpstr>Predispitne obaveze</vt:lpstr>
      <vt:lpstr>Predispitne obaveze</vt:lpstr>
      <vt:lpstr>Predispitne obaveze</vt:lpstr>
      <vt:lpstr>www.tvprodukcija.com</vt:lpstr>
      <vt:lpstr>www.tvprodukcija.com</vt:lpstr>
      <vt:lpstr>www.tvprodukcija.com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VESTI</dc:title>
  <dc:creator>Pixi</dc:creator>
  <cp:lastModifiedBy>Predrag Kajganić</cp:lastModifiedBy>
  <cp:revision>679</cp:revision>
  <dcterms:created xsi:type="dcterms:W3CDTF">2006-08-16T00:00:00Z</dcterms:created>
  <dcterms:modified xsi:type="dcterms:W3CDTF">2026-02-14T15:12:31Z</dcterms:modified>
</cp:coreProperties>
</file>